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7" r:id="rId2"/>
    <p:sldId id="263" r:id="rId3"/>
    <p:sldId id="268" r:id="rId4"/>
    <p:sldId id="272" r:id="rId5"/>
    <p:sldId id="264" r:id="rId6"/>
    <p:sldId id="265" r:id="rId7"/>
    <p:sldId id="27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BC0B77-D889-437C-BE50-9DC98CA34A13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C3F2684-2C5D-4B9B-B4A5-53C0AC178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7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E0B52-F0EC-4B92-AD5A-C7B16E96E42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FD22D-BED7-4C4C-924B-C42668CE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5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4724-EB03-45CE-A61D-E10079C81158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2251D-8892-4D72-9C91-A7FCE19F1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028A-52D1-4CD6-9678-DBB2A97B34CB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FC7D-2CA9-4208-B021-59C47D3F0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7843-B4C2-4098-A52E-6ED79C6A0BBB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1677-C27F-41DC-9897-66DA6FFE6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FF4-8804-490A-8FD4-C02C0848BD6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E9E2-CC1E-444F-80C6-67ABAC841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37E-1062-422E-9ACF-931F297441D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32DF-2BD4-4D64-B317-2A63D3DB8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024A-842B-4300-A7CF-97AF7BBC6B5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4BDB-014B-4D30-AD1E-747A230A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D5A9-4AEE-4D72-AAF8-FE845FA4555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B501-BD23-4A32-880B-CDC34B1A9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BF69-74F3-42DC-809E-2EC809DCAD5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3B0-2FAC-45EA-AA09-3B6E458E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3A9C-5BE1-4A1E-AB5B-9BF33EE54D5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BF9A-F2B1-4BED-BC93-D56D48BA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527C-CDBB-4BA8-80E3-F7DD884C581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7677C-8CC2-47A7-A152-53AD0E828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72E22-9604-4C6C-9DD9-AA7F1517314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B105-568C-4234-83F5-50ECBC893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38ECCB-ED8E-4829-9664-C8D2776F915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24DD7F-9484-41DD-92AA-6ADD6F625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ilbert.........Why%20projects%20fail.wmv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Reflections on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A collection of thoughts and experience from the eyes of Industry…</a:t>
            </a:r>
            <a:endParaRPr lang="en-US" sz="30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George Corbin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Solvay Specialty Polymers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i="1" dirty="0" smtClean="0"/>
              <a:t>April 9, 2015</a:t>
            </a:r>
            <a:endParaRPr lang="en-US" sz="2000" b="1" i="1" dirty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What is a “Project”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382000" cy="4722019"/>
          </a:xfrm>
        </p:spPr>
        <p:txBody>
          <a:bodyPr rtlCol="0">
            <a:normAutofit fontScale="92500" lnSpcReduction="20000"/>
          </a:bodyPr>
          <a:lstStyle/>
          <a:p>
            <a:r>
              <a:rPr lang="en-US" sz="2400" dirty="0" smtClean="0"/>
              <a:t>The Taxonomy </a:t>
            </a:r>
            <a:r>
              <a:rPr lang="en-US" sz="2400" dirty="0"/>
              <a:t>of a </a:t>
            </a:r>
            <a:r>
              <a:rPr lang="en-US" sz="2400" dirty="0" smtClean="0"/>
              <a:t>project:</a:t>
            </a:r>
            <a:endParaRPr lang="en-US" sz="1800" i="1" u="sng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unique </a:t>
            </a:r>
            <a:r>
              <a:rPr lang="en-US" sz="2000" dirty="0" smtClean="0"/>
              <a:t>effort</a:t>
            </a:r>
            <a:endParaRPr lang="en-US" sz="2000" dirty="0"/>
          </a:p>
          <a:p>
            <a:pPr lvl="1"/>
            <a:r>
              <a:rPr lang="en-US" sz="2000" dirty="0" smtClean="0"/>
              <a:t>With a </a:t>
            </a:r>
            <a:r>
              <a:rPr lang="en-US" sz="2000" dirty="0"/>
              <a:t>defined beginning and a defined end, with</a:t>
            </a:r>
          </a:p>
          <a:p>
            <a:pPr lvl="1"/>
            <a:r>
              <a:rPr lang="en-US" sz="2000" dirty="0" smtClean="0"/>
              <a:t>With defined </a:t>
            </a:r>
            <a:r>
              <a:rPr lang="en-US" sz="2000" dirty="0"/>
              <a:t>resources </a:t>
            </a:r>
            <a:endParaRPr lang="en-US" sz="2000" dirty="0" smtClean="0"/>
          </a:p>
          <a:p>
            <a:pPr lvl="1"/>
            <a:r>
              <a:rPr lang="en-US" sz="2000" dirty="0" smtClean="0"/>
              <a:t>To produce specific deliverables</a:t>
            </a:r>
          </a:p>
          <a:p>
            <a:pPr lvl="1"/>
            <a:r>
              <a:rPr lang="en-US" sz="2000" dirty="0" smtClean="0"/>
              <a:t>Not ongoing “Operations”</a:t>
            </a:r>
            <a:endParaRPr lang="en-US" sz="2000" dirty="0"/>
          </a:p>
          <a:p>
            <a:r>
              <a:rPr lang="en-US" sz="2400" dirty="0" smtClean="0"/>
              <a:t>Projects Differ </a:t>
            </a:r>
            <a:r>
              <a:rPr lang="en-US" sz="2400" dirty="0"/>
              <a:t>in Many Important Ways</a:t>
            </a:r>
            <a:r>
              <a:rPr lang="en-US" sz="2400" dirty="0" smtClean="0"/>
              <a:t>:</a:t>
            </a:r>
            <a:endParaRPr lang="en-US" sz="2000" dirty="0" smtClean="0"/>
          </a:p>
          <a:p>
            <a:pPr lvl="1"/>
            <a:r>
              <a:rPr lang="en-US" sz="2000" dirty="0" smtClean="0"/>
              <a:t>Nature - Construction, Research, Process Improvement, Social Program,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Scope - Size &amp; Stability</a:t>
            </a:r>
          </a:p>
          <a:p>
            <a:pPr lvl="1"/>
            <a:r>
              <a:rPr lang="en-US" sz="2000" dirty="0" smtClean="0"/>
              <a:t>Governance</a:t>
            </a:r>
          </a:p>
          <a:p>
            <a:pPr lvl="1"/>
            <a:r>
              <a:rPr lang="en-US" sz="2000" dirty="0" smtClean="0"/>
              <a:t>Risks / Uncertainties</a:t>
            </a:r>
          </a:p>
          <a:p>
            <a:pPr lvl="1"/>
            <a:r>
              <a:rPr lang="en-US" sz="2000" dirty="0" smtClean="0"/>
              <a:t>Complexity</a:t>
            </a:r>
            <a:endParaRPr lang="en-US" sz="2000" dirty="0"/>
          </a:p>
          <a:p>
            <a:pPr lvl="1"/>
            <a:r>
              <a:rPr lang="en-US" sz="2000" dirty="0" smtClean="0"/>
              <a:t>Drivers:  Cost, Schedule, Performance, HSE</a:t>
            </a:r>
          </a:p>
          <a:p>
            <a:pPr lvl="1"/>
            <a:r>
              <a:rPr lang="en-US" sz="2000" dirty="0" smtClean="0"/>
              <a:t>Planning Approach &amp; Granularity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tc.</a:t>
            </a:r>
          </a:p>
          <a:p>
            <a:pPr lvl="1"/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5715000"/>
            <a:ext cx="6477000" cy="92333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i="1" dirty="0"/>
              <a:t>“My personal philosophy is not to undertake a </a:t>
            </a:r>
            <a:r>
              <a:rPr lang="en-US" b="1" i="1" dirty="0" smtClean="0"/>
              <a:t>project unless it </a:t>
            </a:r>
            <a:r>
              <a:rPr lang="en-US" b="1" i="1" dirty="0"/>
              <a:t>is manifestly important and nearly impossible.” </a:t>
            </a:r>
            <a:br>
              <a:rPr lang="en-US" b="1" i="1" dirty="0"/>
            </a:br>
            <a:r>
              <a:rPr lang="en-US" b="1" i="1" dirty="0"/>
              <a:t>~ Edwin Land 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6002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4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Project Management &amp;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 rtlCol="0">
            <a:normAutofit/>
          </a:bodyPr>
          <a:lstStyle/>
          <a:p>
            <a:pPr marL="571500"/>
            <a:r>
              <a:rPr lang="en-AU" sz="2400" dirty="0"/>
              <a:t>Project </a:t>
            </a:r>
            <a:r>
              <a:rPr lang="en-AU" sz="2400" dirty="0" smtClean="0"/>
              <a:t>Management:</a:t>
            </a:r>
          </a:p>
          <a:p>
            <a:pPr marL="971550" lvl="1"/>
            <a:r>
              <a:rPr lang="en-AU" sz="2000" dirty="0" smtClean="0"/>
              <a:t>A structured approach that </a:t>
            </a:r>
            <a:r>
              <a:rPr lang="en-AU" sz="2000" dirty="0"/>
              <a:t>improves the </a:t>
            </a:r>
            <a:r>
              <a:rPr lang="en-AU" sz="2000" dirty="0" smtClean="0"/>
              <a:t>likelihood that a </a:t>
            </a:r>
            <a:r>
              <a:rPr lang="en-AU" sz="2000" dirty="0"/>
              <a:t>series of complex tasks (some parallel and some sequential) </a:t>
            </a:r>
            <a:r>
              <a:rPr lang="en-AU" sz="2000" dirty="0" smtClean="0"/>
              <a:t>will deliver </a:t>
            </a:r>
            <a:r>
              <a:rPr lang="en-AU" sz="2000" dirty="0"/>
              <a:t>the project outcomes and minimize the </a:t>
            </a:r>
            <a:r>
              <a:rPr lang="en-AU" sz="2000" dirty="0" smtClean="0"/>
              <a:t>failure</a:t>
            </a:r>
          </a:p>
          <a:p>
            <a:pPr marL="971550" lvl="1"/>
            <a:r>
              <a:rPr lang="en-US" sz="2000" dirty="0"/>
              <a:t>The means (e.g. tools, techniques, methods, and knowledge) to accomplish the goal effectively within the agreed upon time </a:t>
            </a:r>
            <a:r>
              <a:rPr lang="en-US" sz="2000" dirty="0" smtClean="0"/>
              <a:t>frame</a:t>
            </a:r>
          </a:p>
          <a:p>
            <a:pPr marL="971550" lvl="1"/>
            <a:r>
              <a:rPr lang="en-US" sz="2000" dirty="0" smtClean="0"/>
              <a:t>Project Management </a:t>
            </a:r>
            <a:r>
              <a:rPr lang="en-US" sz="2000" dirty="0"/>
              <a:t>I</a:t>
            </a:r>
            <a:r>
              <a:rPr lang="en-US" sz="2000" dirty="0" smtClean="0"/>
              <a:t>nstitute (PMI) as a Reference</a:t>
            </a:r>
          </a:p>
          <a:p>
            <a:pPr marL="971550" lvl="1"/>
            <a:r>
              <a:rPr lang="en-US" sz="2000" dirty="0" smtClean="0"/>
              <a:t>Key “Hard” Competencies:  Planning, Organizing, &amp; Controlling</a:t>
            </a:r>
          </a:p>
          <a:p>
            <a:pPr marL="571500"/>
            <a:r>
              <a:rPr lang="en-US" sz="2400" dirty="0" smtClean="0"/>
              <a:t>Project Leadership:</a:t>
            </a:r>
          </a:p>
          <a:p>
            <a:pPr marL="971550" lvl="1"/>
            <a:r>
              <a:rPr lang="en-US" sz="2000" dirty="0" smtClean="0"/>
              <a:t>The </a:t>
            </a:r>
            <a:r>
              <a:rPr lang="en-US" sz="2000" dirty="0"/>
              <a:t>process of influencing </a:t>
            </a:r>
            <a:r>
              <a:rPr lang="en-US" sz="2000" dirty="0" smtClean="0"/>
              <a:t>(often without direct authority) to </a:t>
            </a:r>
            <a:r>
              <a:rPr lang="en-US" sz="2000" dirty="0"/>
              <a:t>accomplish the goal effectively within the agreed upon time frame.</a:t>
            </a:r>
          </a:p>
          <a:p>
            <a:pPr marL="971550" lvl="1"/>
            <a:r>
              <a:rPr lang="en-US" sz="2000" dirty="0" smtClean="0"/>
              <a:t>Key “Soft” Competencies: Setting Direction, Aligning Resources, Arbitrating, Motivating, Communicating</a:t>
            </a:r>
            <a:endParaRPr lang="en-US" sz="2000" dirty="0"/>
          </a:p>
          <a:p>
            <a:pPr marL="971550" lvl="1"/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5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Insights from Scott Adams…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2555" y="1219199"/>
            <a:ext cx="83820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AU" sz="2400" dirty="0" smtClean="0">
                <a:solidFill>
                  <a:prstClr val="black"/>
                </a:solidFill>
                <a:latin typeface="Calibri"/>
                <a:cs typeface="+mn-cs"/>
              </a:rPr>
              <a:t>What % of Projects are considered “Successes” by Sponsors?</a:t>
            </a:r>
          </a:p>
          <a:p>
            <a:pPr marL="5715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AU" sz="2400" dirty="0" smtClean="0">
                <a:solidFill>
                  <a:prstClr val="black"/>
                </a:solidFill>
                <a:latin typeface="Calibri"/>
                <a:cs typeface="+mn-cs"/>
              </a:rPr>
              <a:t>Lessons in Project Failures…</a:t>
            </a:r>
          </a:p>
          <a:p>
            <a:pPr marL="571500" lvl="0" indent="-342900">
              <a:spcBef>
                <a:spcPct val="20000"/>
              </a:spcBef>
              <a:buFont typeface="Arial" charset="0"/>
              <a:buChar char="•"/>
            </a:pPr>
            <a:endParaRPr lang="en-A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28600" lvl="0">
              <a:spcBef>
                <a:spcPct val="20000"/>
              </a:spcBef>
            </a:pPr>
            <a:r>
              <a:rPr lang="en-AU" sz="2000" dirty="0" smtClean="0">
                <a:solidFill>
                  <a:prstClr val="black"/>
                </a:solidFill>
                <a:latin typeface="Calibri"/>
                <a:cs typeface="+mn-cs"/>
                <a:hlinkClick r:id="rId3" action="ppaction://hlinkfile"/>
              </a:rPr>
              <a:t>Dilbert's Advice</a:t>
            </a:r>
            <a:endParaRPr lang="en-AU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1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Project Management – Cheat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912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Why Work on this Project?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Strategic?  Is it Real?  Can we Win?  Is it Worth it?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Understand Organizational </a:t>
            </a:r>
            <a:r>
              <a:rPr lang="en-US" sz="2000" dirty="0"/>
              <a:t>(&amp; Personal!) Incentives </a:t>
            </a:r>
            <a:r>
              <a:rPr lang="en-US" sz="2000" dirty="0" smtClean="0"/>
              <a:t> - May need to Reshape Project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Kill Zombie Projects Here (based on misinformation, emotion, exuberance, politics,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What is the Definition of “Success”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Need to Ensure specificity (“SMART”) &amp; that there is only one definition!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Deliverables, Schedule, Cost, Financial Return, HSE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Who is the Project Sponsor / Investor?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Incentives?  Assumptions?  Expectations? Communication Needs?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Which Skills are needed on the Project Team?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Availability (Full/Part Time)?  Incentives?  Commitment?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What are the Key Project Assumptions &amp; Constraints?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Technical Risk, Market Risk , Regulatory, Supply Chain, Currency, Intellectual Property,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How will we Implement this Project?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Plan-the-Work, Work-the-Plan, &amp; Expect-the-Unexpected (“flexible discipline”)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Deterministic vs Probabilistic – different methodologies…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Risks &amp; Risk Management Strategy?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Decision Making Protocols? (Change Management</a:t>
            </a:r>
            <a:r>
              <a:rPr lang="en-US" sz="2000" dirty="0"/>
              <a:t>)</a:t>
            </a:r>
            <a:endParaRPr lang="en-US" sz="200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Communications within Team &amp; with Key Stakeholders (focus on Variances)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How will we manage Interpersonal </a:t>
            </a:r>
            <a:r>
              <a:rPr lang="en-US" sz="2400" dirty="0"/>
              <a:t>M</a:t>
            </a:r>
            <a:r>
              <a:rPr lang="en-US" sz="2400" dirty="0" smtClean="0"/>
              <a:t>atters  (“Soft” Stuff”)?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Accountability?  Capabilities?   Availability?   Conflict Management?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Recognize &amp; Reward Success? (Team and Individual)</a:t>
            </a:r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48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pPr algn="l"/>
            <a:r>
              <a:rPr lang="en-US" sz="3600" dirty="0" smtClean="0"/>
              <a:t>GSAG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W</a:t>
            </a:r>
            <a:r>
              <a:rPr lang="en-US" sz="2400" dirty="0" smtClean="0"/>
              <a:t>hat </a:t>
            </a:r>
            <a:r>
              <a:rPr lang="en-US" sz="2400" dirty="0"/>
              <a:t>are good project management skills to have? </a:t>
            </a:r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What </a:t>
            </a:r>
            <a:r>
              <a:rPr lang="en-US" sz="2400" dirty="0"/>
              <a:t>would having good project </a:t>
            </a:r>
            <a:r>
              <a:rPr lang="en-US" sz="2400" dirty="0" smtClean="0"/>
              <a:t>management skills look </a:t>
            </a:r>
            <a:r>
              <a:rPr lang="en-US" sz="2400" dirty="0"/>
              <a:t>like?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can we as students (especially graduate students) cultivate those skills while we are in school? </a:t>
            </a:r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W</a:t>
            </a:r>
            <a:r>
              <a:rPr lang="en-US" sz="2400" dirty="0" smtClean="0"/>
              <a:t>hat </a:t>
            </a:r>
            <a:r>
              <a:rPr lang="en-US" sz="2400" dirty="0"/>
              <a:t>might be some good ways to market those skills to potential employers as we look for jobs?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13315" name="Picture 2" descr="http://www.mse.gatech.edu/sites/default/files/MSEbuzz.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24438"/>
            <a:ext cx="1524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  <a:ln w="28575">
            <a:solidFill>
              <a:srgbClr val="FFC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5024438"/>
            <a:ext cx="6477000" cy="120032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i="1" dirty="0"/>
              <a:t>“The secret of </a:t>
            </a:r>
            <a:r>
              <a:rPr lang="en-US" b="1" i="1" dirty="0" smtClean="0"/>
              <a:t>Science </a:t>
            </a:r>
            <a:r>
              <a:rPr lang="en-US" b="1" i="1" dirty="0"/>
              <a:t>is to ask the right question, and it is the choice of </a:t>
            </a:r>
            <a:r>
              <a:rPr lang="en-US" b="1" i="1" dirty="0" smtClean="0"/>
              <a:t>problem </a:t>
            </a:r>
            <a:r>
              <a:rPr lang="en-US" b="1" i="1" dirty="0"/>
              <a:t>more than anything else that marks the man of genius in the scientific </a:t>
            </a:r>
            <a:r>
              <a:rPr lang="en-US" b="1" i="1" dirty="0" smtClean="0"/>
              <a:t>world.” </a:t>
            </a:r>
            <a:br>
              <a:rPr lang="en-US" b="1" i="1" dirty="0" smtClean="0"/>
            </a:br>
            <a:r>
              <a:rPr lang="en-US" b="1" i="1" dirty="0" smtClean="0"/>
              <a:t>~ Henry </a:t>
            </a:r>
            <a:r>
              <a:rPr lang="en-US" b="1" i="1" dirty="0" err="1" smtClean="0"/>
              <a:t>Tizard</a:t>
            </a:r>
            <a:r>
              <a:rPr lang="en-US" b="1" i="1" dirty="0" smtClean="0"/>
              <a:t>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048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67E0BF-8F58-432F-9752-FDAD7F2AD19D}" type="slidenum">
              <a:rPr lang="en-US" sz="1400" smtClean="0"/>
              <a:pPr eaLnBrk="1" hangingPunct="1"/>
              <a:t>7</a:t>
            </a:fld>
            <a:endParaRPr lang="en-US" sz="1400" dirty="0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393" y="152400"/>
            <a:ext cx="8229600" cy="10366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</a:t>
            </a:r>
            <a:r>
              <a:rPr lang="en-US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 smtClean="0">
                <a:solidFill>
                  <a:srgbClr val="C00000"/>
                </a:solidFill>
              </a:rPr>
              <a:t>As a project leader, how would you prevent a scenario like this from happening to your own project?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7600" y="5388676"/>
            <a:ext cx="1066800" cy="594075"/>
            <a:chOff x="1571365" y="682"/>
            <a:chExt cx="562269" cy="365475"/>
          </a:xfrm>
        </p:grpSpPr>
        <p:sp>
          <p:nvSpPr>
            <p:cNvPr id="10" name="Rounded Rectangle 9"/>
            <p:cNvSpPr/>
            <p:nvPr/>
          </p:nvSpPr>
          <p:spPr>
            <a:xfrm>
              <a:off x="1571365" y="682"/>
              <a:ext cx="562269" cy="365475"/>
            </a:xfrm>
            <a:prstGeom prst="roundRect">
              <a:avLst/>
            </a:prstGeom>
            <a:solidFill>
              <a:srgbClr val="FB5FF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589206" y="18523"/>
              <a:ext cx="526587" cy="329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/>
                <a:t>Communication</a:t>
              </a:r>
              <a:endParaRPr lang="en-US" sz="900" b="1" kern="1200" dirty="0"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20" y="1676400"/>
            <a:ext cx="6156380" cy="392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8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4767</TotalTime>
  <Words>600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Reflections on Project Management</vt:lpstr>
      <vt:lpstr>What is a “Project”</vt:lpstr>
      <vt:lpstr>Project Management &amp; Leadership</vt:lpstr>
      <vt:lpstr>Insights from Scott Adams…</vt:lpstr>
      <vt:lpstr>Project Management – Cheat Sheet</vt:lpstr>
      <vt:lpstr>GSAG Questions</vt:lpstr>
      <vt:lpstr>Discussion: As a project leader, how would you prevent a scenario like this from happening to your own project?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Corbin</dc:creator>
  <cp:lastModifiedBy>Murphy, Ryan J</cp:lastModifiedBy>
  <cp:revision>84</cp:revision>
  <dcterms:created xsi:type="dcterms:W3CDTF">2012-10-24T01:08:04Z</dcterms:created>
  <dcterms:modified xsi:type="dcterms:W3CDTF">2015-04-21T21:10:37Z</dcterms:modified>
</cp:coreProperties>
</file>