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handoutMasterIdLst>
    <p:handoutMasterId r:id="rId10"/>
  </p:handoutMasterIdLst>
  <p:sldIdLst>
    <p:sldId id="257" r:id="rId2"/>
    <p:sldId id="263" r:id="rId3"/>
    <p:sldId id="268" r:id="rId4"/>
    <p:sldId id="272" r:id="rId5"/>
    <p:sldId id="264" r:id="rId6"/>
    <p:sldId id="265" r:id="rId7"/>
    <p:sldId id="271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2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17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4BC0B77-D889-437C-BE50-9DC98CA34A13}" type="datetimeFigureOut">
              <a:rPr lang="en-US"/>
              <a:pPr/>
              <a:t>4/21/2015</a:t>
            </a:fld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4C3F2684-2C5D-4B9B-B4A5-53C0AC1787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37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4E0B52-F0EC-4B92-AD5A-C7B16E96E42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FD22D-BED7-4C4C-924B-C42668CE6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459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E4724-EB03-45CE-A61D-E10079C81158}" type="datetimeFigureOut">
              <a:rPr lang="en-US"/>
              <a:pPr>
                <a:defRPr/>
              </a:pPr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2251D-8892-4D72-9C91-A7FCE19F16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7028A-52D1-4CD6-9678-DBB2A97B34CB}" type="datetimeFigureOut">
              <a:rPr lang="en-US"/>
              <a:pPr>
                <a:defRPr/>
              </a:pPr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FFC7D-2CA9-4208-B021-59C47D3F0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37843-B4C2-4098-A52E-6ED79C6A0BBB}" type="datetimeFigureOut">
              <a:rPr lang="en-US"/>
              <a:pPr>
                <a:defRPr/>
              </a:pPr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01677-C27F-41DC-9897-66DA6FFE6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84FF4-8804-490A-8FD4-C02C0848BD6A}" type="datetimeFigureOut">
              <a:rPr lang="en-US"/>
              <a:pPr>
                <a:defRPr/>
              </a:pPr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AE9E2-CC1E-444F-80C6-67ABAC841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5F37E-1062-422E-9ACF-931F297441DC}" type="datetimeFigureOut">
              <a:rPr lang="en-US"/>
              <a:pPr>
                <a:defRPr/>
              </a:pPr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32DF-2BD4-4D64-B317-2A63D3DB87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C024A-842B-4300-A7CF-97AF7BBC6B5E}" type="datetimeFigureOut">
              <a:rPr lang="en-US"/>
              <a:pPr>
                <a:defRPr/>
              </a:pPr>
              <a:t>4/21/2015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54BDB-014B-4D30-AD1E-747A230ADA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BD5A9-4AEE-4D72-AAF8-FE845FA45556}" type="datetimeFigureOut">
              <a:rPr lang="en-US"/>
              <a:pPr>
                <a:defRPr/>
              </a:pPr>
              <a:t>4/21/2015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EB501-BD23-4A32-880B-CDC34B1A92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3BF69-74F3-42DC-809E-2EC809DCAD53}" type="datetimeFigureOut">
              <a:rPr lang="en-US"/>
              <a:pPr>
                <a:defRPr/>
              </a:pPr>
              <a:t>4/21/2015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B13B0-2FAC-45EA-AA09-3B6E458E2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D3A9C-5BE1-4A1E-AB5B-9BF33EE54D59}" type="datetimeFigureOut">
              <a:rPr lang="en-US"/>
              <a:pPr>
                <a:defRPr/>
              </a:pPr>
              <a:t>4/21/2015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4BF9A-F2B1-4BED-BC93-D56D48BA8A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A527C-CDBB-4BA8-80E3-F7DD884C581A}" type="datetimeFigureOut">
              <a:rPr lang="en-US"/>
              <a:pPr>
                <a:defRPr/>
              </a:pPr>
              <a:t>4/21/2015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7677C-8CC2-47A7-A152-53AD0E8288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72E22-9604-4C6C-9DD9-AA7F15173149}" type="datetimeFigureOut">
              <a:rPr lang="en-US"/>
              <a:pPr>
                <a:defRPr/>
              </a:pPr>
              <a:t>4/21/2015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AB105-568C-4234-83F5-50ECBC8936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38ECCB-ED8E-4829-9664-C8D2776F915E}" type="datetimeFigureOut">
              <a:rPr lang="en-US"/>
              <a:pPr>
                <a:defRPr/>
              </a:pPr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24DD7F-9484-41DD-92AA-6ADD6F6256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4" r:id="rId2"/>
    <p:sldLayoutId id="2147483753" r:id="rId3"/>
    <p:sldLayoutId id="2147483752" r:id="rId4"/>
    <p:sldLayoutId id="2147483751" r:id="rId5"/>
    <p:sldLayoutId id="2147483750" r:id="rId6"/>
    <p:sldLayoutId id="2147483749" r:id="rId7"/>
    <p:sldLayoutId id="2147483748" r:id="rId8"/>
    <p:sldLayoutId id="2147483747" r:id="rId9"/>
    <p:sldLayoutId id="2147483746" r:id="rId10"/>
    <p:sldLayoutId id="214748374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Dilbert.........Why%20projects%20fail.wmv.mp4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715962"/>
          </a:xfrm>
        </p:spPr>
        <p:txBody>
          <a:bodyPr/>
          <a:lstStyle/>
          <a:p>
            <a:pPr algn="l"/>
            <a:r>
              <a:rPr lang="en-US" sz="3600" dirty="0" smtClean="0"/>
              <a:t>Reflections on Project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000" b="1" dirty="0" smtClean="0"/>
              <a:t>A collection of thoughts and experience from the eyes of Industry…</a:t>
            </a:r>
            <a:endParaRPr lang="en-US" sz="3000" b="1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b="1" dirty="0" smtClean="0"/>
              <a:t>George Corbin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b="1" dirty="0" smtClean="0"/>
              <a:t>Solvay Specialty Polymers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b="1" i="1" dirty="0" smtClean="0"/>
              <a:t>April 9, 2015</a:t>
            </a:r>
            <a:endParaRPr lang="en-US" sz="2000" b="1" i="1" dirty="0"/>
          </a:p>
        </p:txBody>
      </p:sp>
      <p:pic>
        <p:nvPicPr>
          <p:cNvPr id="13315" name="Picture 2" descr="http://www.mse.gatech.edu/sites/default/files/MSEbuzz.300dp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5024438"/>
            <a:ext cx="1524000" cy="183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381000" y="990600"/>
            <a:ext cx="8305800" cy="0"/>
          </a:xfrm>
          <a:prstGeom prst="line">
            <a:avLst/>
          </a:prstGeom>
          <a:ln w="28575">
            <a:solidFill>
              <a:srgbClr val="FFC2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715962"/>
          </a:xfrm>
        </p:spPr>
        <p:txBody>
          <a:bodyPr/>
          <a:lstStyle/>
          <a:p>
            <a:pPr algn="l"/>
            <a:r>
              <a:rPr lang="en-US" sz="3600" dirty="0" smtClean="0"/>
              <a:t>What is a “Project”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199"/>
            <a:ext cx="8382000" cy="4722019"/>
          </a:xfrm>
        </p:spPr>
        <p:txBody>
          <a:bodyPr rtlCol="0">
            <a:normAutofit fontScale="92500" lnSpcReduction="20000"/>
          </a:bodyPr>
          <a:lstStyle/>
          <a:p>
            <a:r>
              <a:rPr lang="en-US" sz="2400" dirty="0" smtClean="0"/>
              <a:t>The Taxonomy </a:t>
            </a:r>
            <a:r>
              <a:rPr lang="en-US" sz="2400" dirty="0"/>
              <a:t>of a </a:t>
            </a:r>
            <a:r>
              <a:rPr lang="en-US" sz="2400" dirty="0" smtClean="0"/>
              <a:t>project:</a:t>
            </a:r>
            <a:endParaRPr lang="en-US" sz="1800" i="1" u="sng" dirty="0"/>
          </a:p>
          <a:p>
            <a:pPr lvl="1"/>
            <a:r>
              <a:rPr lang="en-US" sz="2000" dirty="0" smtClean="0"/>
              <a:t>A </a:t>
            </a:r>
            <a:r>
              <a:rPr lang="en-US" sz="2000" dirty="0"/>
              <a:t>unique </a:t>
            </a:r>
            <a:r>
              <a:rPr lang="en-US" sz="2000" dirty="0" smtClean="0"/>
              <a:t>effort</a:t>
            </a:r>
            <a:endParaRPr lang="en-US" sz="2000" dirty="0"/>
          </a:p>
          <a:p>
            <a:pPr lvl="1"/>
            <a:r>
              <a:rPr lang="en-US" sz="2000" dirty="0" smtClean="0"/>
              <a:t>With a </a:t>
            </a:r>
            <a:r>
              <a:rPr lang="en-US" sz="2000" dirty="0"/>
              <a:t>defined beginning and a defined end, with</a:t>
            </a:r>
          </a:p>
          <a:p>
            <a:pPr lvl="1"/>
            <a:r>
              <a:rPr lang="en-US" sz="2000" dirty="0" smtClean="0"/>
              <a:t>With defined </a:t>
            </a:r>
            <a:r>
              <a:rPr lang="en-US" sz="2000" dirty="0"/>
              <a:t>resources </a:t>
            </a:r>
            <a:endParaRPr lang="en-US" sz="2000" dirty="0" smtClean="0"/>
          </a:p>
          <a:p>
            <a:pPr lvl="1"/>
            <a:r>
              <a:rPr lang="en-US" sz="2000" dirty="0" smtClean="0"/>
              <a:t>To produce specific deliverables</a:t>
            </a:r>
          </a:p>
          <a:p>
            <a:pPr lvl="1"/>
            <a:r>
              <a:rPr lang="en-US" sz="2000" dirty="0" smtClean="0"/>
              <a:t>Not ongoing “Operations”</a:t>
            </a:r>
            <a:endParaRPr lang="en-US" sz="2000" dirty="0"/>
          </a:p>
          <a:p>
            <a:r>
              <a:rPr lang="en-US" sz="2400" dirty="0" smtClean="0"/>
              <a:t>Projects Differ </a:t>
            </a:r>
            <a:r>
              <a:rPr lang="en-US" sz="2400" dirty="0"/>
              <a:t>in Many Important Ways</a:t>
            </a:r>
            <a:r>
              <a:rPr lang="en-US" sz="2400" dirty="0" smtClean="0"/>
              <a:t>:</a:t>
            </a:r>
            <a:endParaRPr lang="en-US" sz="2000" dirty="0" smtClean="0"/>
          </a:p>
          <a:p>
            <a:pPr lvl="1"/>
            <a:r>
              <a:rPr lang="en-US" sz="2000" dirty="0" smtClean="0"/>
              <a:t>Nature - Construction, Research, Process Improvement, Social Program, </a:t>
            </a:r>
            <a:r>
              <a:rPr lang="en-US" sz="2000" dirty="0" err="1" smtClean="0"/>
              <a:t>etc</a:t>
            </a:r>
            <a:endParaRPr lang="en-US" sz="2000" dirty="0" smtClean="0"/>
          </a:p>
          <a:p>
            <a:pPr lvl="1"/>
            <a:r>
              <a:rPr lang="en-US" sz="2000" dirty="0" smtClean="0"/>
              <a:t>Scope - Size &amp; Stability</a:t>
            </a:r>
          </a:p>
          <a:p>
            <a:pPr lvl="1"/>
            <a:r>
              <a:rPr lang="en-US" sz="2000" dirty="0" smtClean="0"/>
              <a:t>Governance</a:t>
            </a:r>
          </a:p>
          <a:p>
            <a:pPr lvl="1"/>
            <a:r>
              <a:rPr lang="en-US" sz="2000" dirty="0" smtClean="0"/>
              <a:t>Risks / Uncertainties</a:t>
            </a:r>
          </a:p>
          <a:p>
            <a:pPr lvl="1"/>
            <a:r>
              <a:rPr lang="en-US" sz="2000" dirty="0" smtClean="0"/>
              <a:t>Complexity</a:t>
            </a:r>
            <a:endParaRPr lang="en-US" sz="2000" dirty="0"/>
          </a:p>
          <a:p>
            <a:pPr lvl="1"/>
            <a:r>
              <a:rPr lang="en-US" sz="2000" dirty="0" smtClean="0"/>
              <a:t>Drivers:  Cost, Schedule, Performance, HSE</a:t>
            </a:r>
          </a:p>
          <a:p>
            <a:pPr lvl="1"/>
            <a:r>
              <a:rPr lang="en-US" sz="2000" dirty="0" smtClean="0"/>
              <a:t>Planning Approach &amp; Granularity</a:t>
            </a:r>
          </a:p>
          <a:p>
            <a:pPr lvl="1"/>
            <a:r>
              <a:rPr lang="en-US" sz="2000" dirty="0"/>
              <a:t>e</a:t>
            </a:r>
            <a:r>
              <a:rPr lang="en-US" sz="2000" dirty="0" smtClean="0"/>
              <a:t>tc.</a:t>
            </a:r>
          </a:p>
          <a:p>
            <a:pPr lvl="1"/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</p:txBody>
      </p:sp>
      <p:pic>
        <p:nvPicPr>
          <p:cNvPr id="13315" name="Picture 2" descr="http://www.mse.gatech.edu/sites/default/files/MSEbuzz.300dp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5024438"/>
            <a:ext cx="1524000" cy="183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381000" y="990600"/>
            <a:ext cx="8305800" cy="0"/>
          </a:xfrm>
          <a:prstGeom prst="line">
            <a:avLst/>
          </a:prstGeom>
          <a:ln w="28575">
            <a:solidFill>
              <a:srgbClr val="FFC2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62000" y="5715000"/>
            <a:ext cx="6477000" cy="92333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i="1" dirty="0"/>
              <a:t>“My personal philosophy is not to undertake a </a:t>
            </a:r>
            <a:r>
              <a:rPr lang="en-US" b="1" i="1" dirty="0" smtClean="0"/>
              <a:t>project unless it </a:t>
            </a:r>
            <a:r>
              <a:rPr lang="en-US" b="1" i="1" dirty="0"/>
              <a:t>is manifestly important and nearly impossible.” </a:t>
            </a:r>
            <a:br>
              <a:rPr lang="en-US" b="1" i="1" dirty="0"/>
            </a:br>
            <a:r>
              <a:rPr lang="en-US" b="1" i="1" dirty="0"/>
              <a:t>~ Edwin Land 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-1600200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24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715962"/>
          </a:xfrm>
        </p:spPr>
        <p:txBody>
          <a:bodyPr/>
          <a:lstStyle/>
          <a:p>
            <a:pPr algn="l"/>
            <a:r>
              <a:rPr lang="en-US" sz="3600" dirty="0" smtClean="0"/>
              <a:t>Project Management &amp;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 rtlCol="0">
            <a:normAutofit/>
          </a:bodyPr>
          <a:lstStyle/>
          <a:p>
            <a:pPr marL="571500"/>
            <a:r>
              <a:rPr lang="en-AU" sz="2400" dirty="0"/>
              <a:t>Project </a:t>
            </a:r>
            <a:r>
              <a:rPr lang="en-AU" sz="2400" dirty="0" smtClean="0"/>
              <a:t>Management:</a:t>
            </a:r>
          </a:p>
          <a:p>
            <a:pPr marL="971550" lvl="1"/>
            <a:r>
              <a:rPr lang="en-AU" sz="2000" dirty="0" smtClean="0"/>
              <a:t>A structured approach that </a:t>
            </a:r>
            <a:r>
              <a:rPr lang="en-AU" sz="2000" dirty="0"/>
              <a:t>improves the </a:t>
            </a:r>
            <a:r>
              <a:rPr lang="en-AU" sz="2000" dirty="0" smtClean="0"/>
              <a:t>likelihood that a </a:t>
            </a:r>
            <a:r>
              <a:rPr lang="en-AU" sz="2000" dirty="0"/>
              <a:t>series of complex tasks (some parallel and some sequential) </a:t>
            </a:r>
            <a:r>
              <a:rPr lang="en-AU" sz="2000" dirty="0" smtClean="0"/>
              <a:t>will deliver </a:t>
            </a:r>
            <a:r>
              <a:rPr lang="en-AU" sz="2000" dirty="0"/>
              <a:t>the project outcomes and minimize the </a:t>
            </a:r>
            <a:r>
              <a:rPr lang="en-AU" sz="2000" dirty="0" smtClean="0"/>
              <a:t>failure</a:t>
            </a:r>
          </a:p>
          <a:p>
            <a:pPr marL="971550" lvl="1"/>
            <a:r>
              <a:rPr lang="en-US" sz="2000" dirty="0"/>
              <a:t>The means (e.g. tools, techniques, methods, and knowledge) to accomplish the goal effectively within the agreed upon time </a:t>
            </a:r>
            <a:r>
              <a:rPr lang="en-US" sz="2000" dirty="0" smtClean="0"/>
              <a:t>frame</a:t>
            </a:r>
          </a:p>
          <a:p>
            <a:pPr marL="971550" lvl="1"/>
            <a:r>
              <a:rPr lang="en-US" sz="2000" dirty="0" smtClean="0"/>
              <a:t>Project Management </a:t>
            </a:r>
            <a:r>
              <a:rPr lang="en-US" sz="2000" dirty="0"/>
              <a:t>I</a:t>
            </a:r>
            <a:r>
              <a:rPr lang="en-US" sz="2000" dirty="0" smtClean="0"/>
              <a:t>nstitute (PMI) as a Reference</a:t>
            </a:r>
          </a:p>
          <a:p>
            <a:pPr marL="971550" lvl="1"/>
            <a:r>
              <a:rPr lang="en-US" sz="2000" dirty="0" smtClean="0"/>
              <a:t>Key “Hard” Competencies:  Planning, Organizing, &amp; Controlling</a:t>
            </a:r>
          </a:p>
          <a:p>
            <a:pPr marL="571500"/>
            <a:r>
              <a:rPr lang="en-US" sz="2400" dirty="0" smtClean="0"/>
              <a:t>Project Leadership:</a:t>
            </a:r>
          </a:p>
          <a:p>
            <a:pPr marL="971550" lvl="1"/>
            <a:r>
              <a:rPr lang="en-US" sz="2000" dirty="0" smtClean="0"/>
              <a:t>The </a:t>
            </a:r>
            <a:r>
              <a:rPr lang="en-US" sz="2000" dirty="0"/>
              <a:t>process of influencing </a:t>
            </a:r>
            <a:r>
              <a:rPr lang="en-US" sz="2000" dirty="0" smtClean="0"/>
              <a:t>(often without direct authority) to </a:t>
            </a:r>
            <a:r>
              <a:rPr lang="en-US" sz="2000" dirty="0"/>
              <a:t>accomplish the goal effectively within the agreed upon time frame.</a:t>
            </a:r>
          </a:p>
          <a:p>
            <a:pPr marL="971550" lvl="1"/>
            <a:r>
              <a:rPr lang="en-US" sz="2000" dirty="0" smtClean="0"/>
              <a:t>Key “Soft” Competencies: Setting Direction, Aligning Resources, Arbitrating, Motivating, Communicating</a:t>
            </a:r>
            <a:endParaRPr lang="en-US" sz="2000" dirty="0"/>
          </a:p>
          <a:p>
            <a:pPr marL="971550" lvl="1"/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</p:txBody>
      </p:sp>
      <p:pic>
        <p:nvPicPr>
          <p:cNvPr id="13315" name="Picture 2" descr="http://www.mse.gatech.edu/sites/default/files/MSEbuzz.300dp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5024438"/>
            <a:ext cx="1524000" cy="183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381000" y="990600"/>
            <a:ext cx="8305800" cy="0"/>
          </a:xfrm>
          <a:prstGeom prst="line">
            <a:avLst/>
          </a:prstGeom>
          <a:ln w="28575">
            <a:solidFill>
              <a:srgbClr val="FFC2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451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715962"/>
          </a:xfrm>
        </p:spPr>
        <p:txBody>
          <a:bodyPr/>
          <a:lstStyle/>
          <a:p>
            <a:pPr algn="l"/>
            <a:r>
              <a:rPr lang="en-US" sz="3600" dirty="0" smtClean="0"/>
              <a:t>Insights from Scott Adams…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b="1" dirty="0" smtClean="0"/>
          </a:p>
        </p:txBody>
      </p:sp>
      <p:pic>
        <p:nvPicPr>
          <p:cNvPr id="13315" name="Picture 2" descr="http://www.mse.gatech.edu/sites/default/files/MSEbuzz.300dp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5024438"/>
            <a:ext cx="1524000" cy="183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381000" y="990600"/>
            <a:ext cx="8305800" cy="0"/>
          </a:xfrm>
          <a:prstGeom prst="line">
            <a:avLst/>
          </a:prstGeom>
          <a:ln w="28575">
            <a:solidFill>
              <a:srgbClr val="FFC2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82555" y="1219199"/>
            <a:ext cx="8382000" cy="171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342900">
              <a:spcBef>
                <a:spcPct val="20000"/>
              </a:spcBef>
              <a:buFont typeface="Arial" charset="0"/>
              <a:buChar char="•"/>
            </a:pPr>
            <a:r>
              <a:rPr lang="en-AU" sz="2400" dirty="0" smtClean="0">
                <a:solidFill>
                  <a:prstClr val="black"/>
                </a:solidFill>
                <a:latin typeface="Calibri"/>
                <a:cs typeface="+mn-cs"/>
              </a:rPr>
              <a:t>What % of Projects are considered “Successes” by Sponsors?</a:t>
            </a:r>
          </a:p>
          <a:p>
            <a:pPr marL="571500" lvl="0" indent="-342900">
              <a:spcBef>
                <a:spcPct val="20000"/>
              </a:spcBef>
              <a:buFont typeface="Arial" charset="0"/>
              <a:buChar char="•"/>
            </a:pPr>
            <a:r>
              <a:rPr lang="en-AU" sz="2400" dirty="0" smtClean="0">
                <a:solidFill>
                  <a:prstClr val="black"/>
                </a:solidFill>
                <a:latin typeface="Calibri"/>
                <a:cs typeface="+mn-cs"/>
              </a:rPr>
              <a:t>Lessons in Project Failures…</a:t>
            </a:r>
          </a:p>
          <a:p>
            <a:pPr marL="571500" lvl="0" indent="-342900">
              <a:spcBef>
                <a:spcPct val="20000"/>
              </a:spcBef>
              <a:buFont typeface="Arial" charset="0"/>
              <a:buChar char="•"/>
            </a:pPr>
            <a:endParaRPr lang="en-AU" sz="2400" dirty="0">
              <a:solidFill>
                <a:prstClr val="black"/>
              </a:solidFill>
              <a:latin typeface="Calibri"/>
              <a:cs typeface="+mn-cs"/>
            </a:endParaRPr>
          </a:p>
          <a:p>
            <a:pPr marL="228600" lvl="0">
              <a:spcBef>
                <a:spcPct val="20000"/>
              </a:spcBef>
            </a:pPr>
            <a:r>
              <a:rPr lang="en-AU" sz="2000" dirty="0" smtClean="0">
                <a:solidFill>
                  <a:prstClr val="black"/>
                </a:solidFill>
                <a:latin typeface="Calibri"/>
                <a:cs typeface="+mn-cs"/>
                <a:hlinkClick r:id="rId3" action="ppaction://hlinkfile"/>
              </a:rPr>
              <a:t>Dilbert's Advice</a:t>
            </a:r>
            <a:endParaRPr lang="en-AU" sz="20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212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715962"/>
          </a:xfrm>
        </p:spPr>
        <p:txBody>
          <a:bodyPr/>
          <a:lstStyle/>
          <a:p>
            <a:pPr algn="l"/>
            <a:r>
              <a:rPr lang="en-US" sz="3600" dirty="0" smtClean="0"/>
              <a:t>Project Management – Cheat Sheet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791200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Why Work on this Project?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/>
              <a:t>Strategic?  Is it Real?  Can we Win?  Is it Worth it?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/>
              <a:t>Understand Organizational </a:t>
            </a:r>
            <a:r>
              <a:rPr lang="en-US" sz="2000" dirty="0"/>
              <a:t>(&amp; Personal!) Incentives </a:t>
            </a:r>
            <a:r>
              <a:rPr lang="en-US" sz="2000" dirty="0" smtClean="0"/>
              <a:t> - May need to Reshape Project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/>
              <a:t>Kill Zombie Projects Here (based on misinformation, emotion, exuberance, politics, </a:t>
            </a:r>
            <a:r>
              <a:rPr lang="en-US" sz="2000" dirty="0" err="1" smtClean="0"/>
              <a:t>etc</a:t>
            </a:r>
            <a:r>
              <a:rPr lang="en-US" sz="2000" dirty="0" smtClean="0"/>
              <a:t>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What is the Definition of “Success”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/>
              <a:t>Need to Ensure specificity (“SMART”) &amp; that there is only one definition!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/>
              <a:t>Deliverables, Schedule, Cost, Financial Return, HSE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Who is the Project Sponsor / Investor?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/>
              <a:t>Incentives?  Assumptions?  Expectations? Communication Needs?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Which Skills are needed on the Project Team?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/>
              <a:t>Availability (Full/Part Time)?  Incentives?  Commitment?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What are the Key Project Assumptions &amp; Constraints?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/>
              <a:t>Technical Risk, Market Risk , Regulatory, Supply Chain, Currency, Intellectual Property, </a:t>
            </a:r>
            <a:r>
              <a:rPr lang="en-US" sz="2000" dirty="0" err="1" smtClean="0"/>
              <a:t>etc</a:t>
            </a:r>
            <a:endParaRPr lang="en-US" sz="2000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How will we Implement this Project?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/>
              <a:t>Plan-the-Work, Work-the-Plan, &amp; Expect-the-Unexpected (“flexible discipline”)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/>
              <a:t>Deterministic vs Probabilistic – different methodologies…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/>
              <a:t>Risks &amp; Risk Management Strategy?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/>
              <a:t>Decision Making Protocols? (Change Management</a:t>
            </a:r>
            <a:r>
              <a:rPr lang="en-US" sz="2000" dirty="0"/>
              <a:t>)</a:t>
            </a:r>
            <a:endParaRPr lang="en-US" sz="2000" dirty="0" smtClean="0"/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/>
              <a:t>Communications within Team &amp; with Key Stakeholders (focus on Variances)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How will we manage Interpersonal </a:t>
            </a:r>
            <a:r>
              <a:rPr lang="en-US" sz="2400" dirty="0"/>
              <a:t>M</a:t>
            </a:r>
            <a:r>
              <a:rPr lang="en-US" sz="2400" dirty="0" smtClean="0"/>
              <a:t>atters  (“Soft” Stuff”)?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/>
              <a:t>Accountability?  Capabilities?   Availability?   Conflict Management?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/>
              <a:t>Recognize &amp; Reward Success? (Team and Individual)</a:t>
            </a:r>
            <a:endParaRPr lang="en-US" sz="2400" dirty="0" smtClean="0"/>
          </a:p>
          <a:p>
            <a:pPr fontAlgn="auto">
              <a:spcAft>
                <a:spcPts val="0"/>
              </a:spcAft>
              <a:defRPr/>
            </a:pPr>
            <a:endParaRPr lang="en-US" sz="24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</p:txBody>
      </p:sp>
      <p:pic>
        <p:nvPicPr>
          <p:cNvPr id="13315" name="Picture 2" descr="http://www.mse.gatech.edu/sites/default/files/MSEbuzz.300dp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5024438"/>
            <a:ext cx="1524000" cy="183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381000" y="990600"/>
            <a:ext cx="8305800" cy="0"/>
          </a:xfrm>
          <a:prstGeom prst="line">
            <a:avLst/>
          </a:prstGeom>
          <a:ln w="28575">
            <a:solidFill>
              <a:srgbClr val="FFC2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0486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715962"/>
          </a:xfrm>
        </p:spPr>
        <p:txBody>
          <a:bodyPr/>
          <a:lstStyle/>
          <a:p>
            <a:pPr algn="l"/>
            <a:r>
              <a:rPr lang="en-US" sz="3600" dirty="0" smtClean="0"/>
              <a:t>GSAG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W</a:t>
            </a:r>
            <a:r>
              <a:rPr lang="en-US" sz="2400" dirty="0" smtClean="0"/>
              <a:t>hat </a:t>
            </a:r>
            <a:r>
              <a:rPr lang="en-US" sz="2400" dirty="0"/>
              <a:t>are good project management skills to have? </a:t>
            </a:r>
            <a:endParaRPr lang="en-US" sz="2400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What </a:t>
            </a:r>
            <a:r>
              <a:rPr lang="en-US" sz="2400" dirty="0"/>
              <a:t>would having good project </a:t>
            </a:r>
            <a:r>
              <a:rPr lang="en-US" sz="2400" dirty="0" smtClean="0"/>
              <a:t>management skills look </a:t>
            </a:r>
            <a:r>
              <a:rPr lang="en-US" sz="2400" dirty="0"/>
              <a:t>like?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H</a:t>
            </a:r>
            <a:r>
              <a:rPr lang="en-US" sz="2400" dirty="0" smtClean="0"/>
              <a:t>ow </a:t>
            </a:r>
            <a:r>
              <a:rPr lang="en-US" sz="2400" dirty="0"/>
              <a:t>can we as students (especially graduate students) cultivate those skills while we are in school? </a:t>
            </a:r>
            <a:endParaRPr lang="en-US" sz="2400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W</a:t>
            </a:r>
            <a:r>
              <a:rPr lang="en-US" sz="2400" dirty="0" smtClean="0"/>
              <a:t>hat </a:t>
            </a:r>
            <a:r>
              <a:rPr lang="en-US" sz="2400" dirty="0"/>
              <a:t>might be some good ways to market those skills to potential employers as we look for jobs? 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</p:txBody>
      </p:sp>
      <p:pic>
        <p:nvPicPr>
          <p:cNvPr id="13315" name="Picture 2" descr="http://www.mse.gatech.edu/sites/default/files/MSEbuzz.300dp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5024438"/>
            <a:ext cx="1524000" cy="183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381000" y="990600"/>
            <a:ext cx="8305800" cy="0"/>
          </a:xfrm>
          <a:prstGeom prst="line">
            <a:avLst/>
          </a:prstGeom>
          <a:ln w="28575">
            <a:solidFill>
              <a:srgbClr val="FFC2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5024438"/>
            <a:ext cx="6477000" cy="120032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i="1" dirty="0"/>
              <a:t>“The secret of </a:t>
            </a:r>
            <a:r>
              <a:rPr lang="en-US" b="1" i="1" dirty="0" smtClean="0"/>
              <a:t>Science </a:t>
            </a:r>
            <a:r>
              <a:rPr lang="en-US" b="1" i="1" dirty="0"/>
              <a:t>is to ask the right question, and it is the choice of </a:t>
            </a:r>
            <a:r>
              <a:rPr lang="en-US" b="1" i="1" dirty="0" smtClean="0"/>
              <a:t>problem </a:t>
            </a:r>
            <a:r>
              <a:rPr lang="en-US" b="1" i="1" dirty="0"/>
              <a:t>more than anything else that marks the man of genius in the scientific </a:t>
            </a:r>
            <a:r>
              <a:rPr lang="en-US" b="1" i="1" dirty="0" smtClean="0"/>
              <a:t>world.” </a:t>
            </a:r>
            <a:br>
              <a:rPr lang="en-US" b="1" i="1" dirty="0" smtClean="0"/>
            </a:br>
            <a:r>
              <a:rPr lang="en-US" b="1" i="1" dirty="0" smtClean="0"/>
              <a:t>~ Henry </a:t>
            </a:r>
            <a:r>
              <a:rPr lang="en-US" b="1" i="1" dirty="0" err="1" smtClean="0"/>
              <a:t>Tizard</a:t>
            </a:r>
            <a:r>
              <a:rPr lang="en-US" b="1" i="1" dirty="0" smtClean="0"/>
              <a:t> 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0486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E67E0BF-8F58-432F-9752-FDAD7F2AD19D}" type="slidenum">
              <a:rPr lang="en-US" sz="1400" smtClean="0"/>
              <a:pPr eaLnBrk="1" hangingPunct="1"/>
              <a:t>7</a:t>
            </a:fld>
            <a:endParaRPr lang="en-US" sz="1400" dirty="0" smtClean="0"/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>
          <a:xfrm>
            <a:off x="231393" y="152400"/>
            <a:ext cx="8229600" cy="1036638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Discussion:</a:t>
            </a:r>
            <a:r>
              <a:rPr lang="en-US" dirty="0" smtClean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800" dirty="0" smtClean="0">
                <a:solidFill>
                  <a:srgbClr val="C00000"/>
                </a:solidFill>
              </a:rPr>
              <a:t>As a project leader, how would you prevent a scenario like this from happening to your own project?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7467600" y="5388676"/>
            <a:ext cx="1066800" cy="594075"/>
            <a:chOff x="1571365" y="682"/>
            <a:chExt cx="562269" cy="365475"/>
          </a:xfrm>
        </p:grpSpPr>
        <p:sp>
          <p:nvSpPr>
            <p:cNvPr id="10" name="Rounded Rectangle 9"/>
            <p:cNvSpPr/>
            <p:nvPr/>
          </p:nvSpPr>
          <p:spPr>
            <a:xfrm>
              <a:off x="1571365" y="682"/>
              <a:ext cx="562269" cy="365475"/>
            </a:xfrm>
            <a:prstGeom prst="roundRect">
              <a:avLst/>
            </a:prstGeom>
            <a:solidFill>
              <a:srgbClr val="FB5FF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1589206" y="18523"/>
              <a:ext cx="526587" cy="3297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b="1" kern="1200" dirty="0" smtClean="0"/>
                <a:t>Communication</a:t>
              </a:r>
              <a:endParaRPr lang="en-US" sz="900" b="1" kern="1200" dirty="0"/>
            </a:p>
          </p:txBody>
        </p:sp>
      </p:grp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220" y="1676400"/>
            <a:ext cx="6156380" cy="3924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485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4767</TotalTime>
  <Words>600</Words>
  <Application>Microsoft Office PowerPoint</Application>
  <PresentationFormat>On-screen Show (4:3)</PresentationFormat>
  <Paragraphs>98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Reflections on Project Management</vt:lpstr>
      <vt:lpstr>What is a “Project”</vt:lpstr>
      <vt:lpstr>Project Management &amp; Leadership</vt:lpstr>
      <vt:lpstr>Insights from Scott Adams…</vt:lpstr>
      <vt:lpstr>Project Management – Cheat Sheet</vt:lpstr>
      <vt:lpstr>GSAG Questions</vt:lpstr>
      <vt:lpstr>Discussion: As a project leader, how would you prevent a scenario like this from happening to your own project?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Corbin</dc:creator>
  <cp:lastModifiedBy>Murphy, Ryan J</cp:lastModifiedBy>
  <cp:revision>84</cp:revision>
  <dcterms:created xsi:type="dcterms:W3CDTF">2012-10-24T01:08:04Z</dcterms:created>
  <dcterms:modified xsi:type="dcterms:W3CDTF">2015-04-21T21:10:37Z</dcterms:modified>
</cp:coreProperties>
</file>