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x="0" y="0"/>
          <a:ext cx="0" cy="0"/>
          <a:chOff x="0" y="0"/>
          <a:chExt cx="0" cy="0"/>
        </a:xfrm>
      </p:grpSpPr>
      <p:sp>
        <p:nvSpPr>
          <p:cNvPr id="2" name="Shape 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3" name="Shape 3"/>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 name="Shape 26"/>
        <p:cNvGrpSpPr/>
        <p:nvPr/>
      </p:nvGrpSpPr>
      <p:grpSpPr>
        <a:xfrm>
          <a:off x="0" y="0"/>
          <a:ext cx="0" cy="0"/>
          <a:chOff x="0" y="0"/>
          <a:chExt cx="0" cy="0"/>
        </a:xfrm>
      </p:grpSpPr>
      <p:sp>
        <p:nvSpPr>
          <p:cNvPr id="27" name="Shape 2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28" name="Shape 28"/>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 name="Shape 32"/>
        <p:cNvGrpSpPr/>
        <p:nvPr/>
      </p:nvGrpSpPr>
      <p:grpSpPr>
        <a:xfrm>
          <a:off x="0" y="0"/>
          <a:ext cx="0" cy="0"/>
          <a:chOff x="0" y="0"/>
          <a:chExt cx="0" cy="0"/>
        </a:xfrm>
      </p:grpSpPr>
      <p:sp>
        <p:nvSpPr>
          <p:cNvPr id="33" name="Shape 3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34" name="Shape 34"/>
          <p:cNvSpPr txBox="1"/>
          <p:nvPr>
            <p:ph idx="1" type="body"/>
          </p:nvPr>
        </p:nvSpPr>
        <p:spPr>
          <a:xfrm>
            <a:off x="685800" y="4343400"/>
            <a:ext cx="5486399" cy="4114800"/>
          </a:xfrm>
          <a:prstGeom prst="rect">
            <a:avLst/>
          </a:prstGeom>
        </p:spPr>
        <p:txBody>
          <a:bodyPr anchorCtr="0" anchor="t" bIns="91425" lIns="91425" rIns="91425" tIns="91425">
            <a:noAutofit/>
          </a:bodyPr>
          <a:lstStyle/>
          <a:p>
            <a:pPr rtl="0">
              <a:spcBef>
                <a:spcPts val="0"/>
              </a:spcBef>
              <a:buNone/>
            </a:pPr>
            <a:r>
              <a:rPr lang="en"/>
              <a:t>On finding an advisor - even if you already have one, now is a better time to change groups than a year from now. If you signed on with someone over the summer and don’t like it or are feeling bad about it now that you’ve arrived keep interviewing and shopping around. You still have time to change. Now is better than later.</a:t>
            </a:r>
          </a:p>
          <a:p>
            <a:pPr rtl="0">
              <a:spcBef>
                <a:spcPts val="0"/>
              </a:spcBef>
              <a:buNone/>
            </a:pPr>
            <a:r>
              <a:t/>
            </a:r>
            <a:endParaRPr/>
          </a:p>
          <a:p>
            <a:pPr rtl="0">
              <a:spcBef>
                <a:spcPts val="0"/>
              </a:spcBef>
              <a:buNone/>
            </a:pPr>
            <a:r>
              <a:rPr lang="en"/>
              <a:t>On classes your lab needs you to take - yes it is past the deadline to register for classes this fall, but maybe you are expected to audit something, or watch online video lectures. Or maybe there is a class you’ll need to take in the spring. Just figure out what these things now or soon are so that you can be prepared for them, even if they aren’t happening for a while</a:t>
            </a:r>
          </a:p>
          <a:p>
            <a:pPr rtl="0">
              <a:spcBef>
                <a:spcPts val="0"/>
              </a:spcBef>
              <a:buNone/>
            </a:pPr>
            <a:r>
              <a:t/>
            </a:r>
            <a:endParaRPr/>
          </a:p>
          <a:p>
            <a:pPr rtl="0">
              <a:spcBef>
                <a:spcPts val="0"/>
              </a:spcBef>
              <a:buNone/>
            </a:pPr>
            <a:r>
              <a:rPr lang="en"/>
              <a:t>On establishing space - don’t be afraid of being “too pushy”. It is your responsibility to make sure that you have the resources you need. It is not the responsibility of your advisor or senior student to know what you need to be successful. They are a great resource to ask what you might need to get going, but don’t expect them to arrange it for you. This is a difficult line to walk sometimes, since you need to show that you are proactive and resourceful, but you also need to make sure that you are doing the right things and asking for help. Overall, just do two things: BE RESPECTFUL, and BE FLEXIBLE</a:t>
            </a:r>
          </a:p>
          <a:p>
            <a:pPr rtl="0">
              <a:spcBef>
                <a:spcPts val="0"/>
              </a:spcBef>
              <a:buNone/>
            </a:pPr>
            <a:r>
              <a:t/>
            </a:r>
            <a:endParaRPr/>
          </a:p>
          <a:p>
            <a:pPr rtl="0">
              <a:spcBef>
                <a:spcPts val="0"/>
              </a:spcBef>
              <a:buNone/>
            </a:pPr>
            <a:r>
              <a:rPr lang="en"/>
              <a:t>On getting familiar with the lab - you may or may not have a specific project assigned to you. If you do, great! If you don’t, that’s ok too. Either way, you’re going to be spending a lot of time taking classes and studying, and you are going to need to make sure that the limited amount of time you spend in the lab (compared to other students) is as useful as possible - getting a lot of training and getting yourself up to speed is a great way to do this.</a:t>
            </a:r>
          </a:p>
          <a:p>
            <a:pPr rtl="0">
              <a:spcBef>
                <a:spcPts val="0"/>
              </a:spcBef>
              <a:buNone/>
            </a:pPr>
            <a:r>
              <a:t/>
            </a:r>
            <a:endParaRPr/>
          </a:p>
          <a:p>
            <a:pPr>
              <a:spcBef>
                <a:spcPts val="0"/>
              </a:spcBef>
              <a:buNone/>
            </a:pPr>
            <a:r>
              <a:rPr lang="en"/>
              <a:t>On establishing good study habits - classes are important. No matter how much work you do in the lab, if you fail classes or fail quals you cannot continue in the program. Grad level classes are going to move much faster than you are use to, so these first few weeks are EXTREMELY important in forming good habits and in staying on top of the material. We strongly recommend reviewing material as you progress through the semester, and on finding a study group. These study groups will also be VERY USEFUL come quals.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 name="Shape 38"/>
        <p:cNvGrpSpPr/>
        <p:nvPr/>
      </p:nvGrpSpPr>
      <p:grpSpPr>
        <a:xfrm>
          <a:off x="0" y="0"/>
          <a:ext cx="0" cy="0"/>
          <a:chOff x="0" y="0"/>
          <a:chExt cx="0" cy="0"/>
        </a:xfrm>
      </p:grpSpPr>
      <p:sp>
        <p:nvSpPr>
          <p:cNvPr id="39" name="Shape 3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0" name="Shape 4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4" name="Shape 44"/>
        <p:cNvGrpSpPr/>
        <p:nvPr/>
      </p:nvGrpSpPr>
      <p:grpSpPr>
        <a:xfrm>
          <a:off x="0" y="0"/>
          <a:ext cx="0" cy="0"/>
          <a:chOff x="0" y="0"/>
          <a:chExt cx="0" cy="0"/>
        </a:xfrm>
      </p:grpSpPr>
      <p:sp>
        <p:nvSpPr>
          <p:cNvPr id="45" name="Shape 45"/>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6" name="Shape 46"/>
          <p:cNvSpPr txBox="1"/>
          <p:nvPr>
            <p:ph idx="1" type="body"/>
          </p:nvPr>
        </p:nvSpPr>
        <p:spPr>
          <a:xfrm>
            <a:off x="685800" y="4343400"/>
            <a:ext cx="5486399" cy="4114800"/>
          </a:xfrm>
          <a:prstGeom prst="rect">
            <a:avLst/>
          </a:prstGeom>
        </p:spPr>
        <p:txBody>
          <a:bodyPr anchorCtr="0" anchor="t" bIns="91425" lIns="91425" rIns="91425" tIns="91425">
            <a:noAutofit/>
          </a:bodyPr>
          <a:lstStyle/>
          <a:p>
            <a:pPr rtl="0">
              <a:spcBef>
                <a:spcPts val="0"/>
              </a:spcBef>
              <a:buNone/>
            </a:pPr>
            <a:r>
              <a:rPr lang="en"/>
              <a:t>On getting familiar with lab - At this point you should feel prepared to be supporting your own project and should have all the tools and training necessary to do so. This point will happen much earlier for some labs than others, the expectation will differ from lab to lab. But you should all be here by the end of the first year. This will help when you start thinking about the work you want to propose for your dissertation. But that isn’t something you’ll need to worry about until your second year (or the year after quals).</a:t>
            </a:r>
          </a:p>
          <a:p>
            <a:pPr rtl="0">
              <a:spcBef>
                <a:spcPts val="0"/>
              </a:spcBef>
              <a:buNone/>
            </a:pPr>
            <a:r>
              <a:t/>
            </a:r>
            <a:endParaRPr/>
          </a:p>
          <a:p>
            <a:pPr rtl="0">
              <a:spcBef>
                <a:spcPts val="0"/>
              </a:spcBef>
              <a:buNone/>
            </a:pPr>
            <a:r>
              <a:rPr lang="en"/>
              <a:t>One taking classes - Don’t overwhelm yourself unnecessarily, but definitely feel free to get another class out of the way. Especially there is a class that you could take that would help you in the lab. Ask your lab mates for advice. The patience to take classes at all will run out around the end of your third semester here. Maybe your fourth if you are lucky. So getting even one extra one out of your way early is a good idea. </a:t>
            </a:r>
          </a:p>
          <a:p>
            <a:pPr rtl="0">
              <a:spcBef>
                <a:spcPts val="0"/>
              </a:spcBef>
              <a:buNone/>
            </a:pPr>
            <a:r>
              <a:t/>
            </a:r>
            <a:endParaRPr/>
          </a:p>
          <a:p>
            <a:pPr rtl="0">
              <a:spcBef>
                <a:spcPts val="0"/>
              </a:spcBef>
              <a:buNone/>
            </a:pPr>
            <a:r>
              <a:rPr lang="en"/>
              <a:t>On building a support network - It is super important that you do this. Like incredibly important. There are going to be moments in your time here (not just in your first year) that are going to be incredibly hard and difficult and you are going to want to quit. Having a good support system in place is what is going to make the difference. We cannot emphasize this enough.</a:t>
            </a:r>
          </a:p>
          <a:p>
            <a:pPr rtl="0">
              <a:spcBef>
                <a:spcPts val="0"/>
              </a:spcBef>
              <a:buNone/>
            </a:pPr>
            <a:r>
              <a:t/>
            </a:r>
            <a:endParaRPr/>
          </a:p>
          <a:p>
            <a:pPr rtl="0">
              <a:spcBef>
                <a:spcPts val="0"/>
              </a:spcBef>
              <a:buNone/>
            </a:pPr>
            <a:r>
              <a:rPr lang="en"/>
              <a:t>On getting a hobby - You should not be spending 100% of your time in lab and on classes. Yes you will be very busy your first year, and you will have more free time after you finish quals. But you should be making the transition during this year from being an undergrad to being a grad student. This is not your whole life, this is just your job. If you make this your whole life YOU ARE GOING TO HAVE A BAD TIME. Even if your hobby is just playing video games on the weekends, find a hobby or something to do outside of work.</a:t>
            </a:r>
          </a:p>
          <a:p>
            <a:pPr rtl="0">
              <a:spcBef>
                <a:spcPts val="0"/>
              </a:spcBef>
              <a:buNone/>
            </a:pPr>
            <a:r>
              <a:t/>
            </a:r>
            <a:endParaRPr/>
          </a:p>
          <a:p>
            <a:pPr rtl="0">
              <a:spcBef>
                <a:spcPts val="0"/>
              </a:spcBef>
              <a:buNone/>
            </a:pPr>
            <a:r>
              <a:rPr lang="en"/>
              <a:t>On setting up a routine - This may not be a strictly 9-5 job, but it is a job. Establish over the course of the year what kind of schedule works for you. Different schedules work for different people and different labs. But getting yourself in to a routine will help a lot once you hit the “post-quals vacuum”</a:t>
            </a:r>
          </a:p>
          <a:p>
            <a:pPr rtl="0">
              <a:spcBef>
                <a:spcPts val="0"/>
              </a:spcBef>
              <a:buNone/>
            </a:pPr>
            <a:r>
              <a:t/>
            </a:r>
            <a:endParaRPr/>
          </a:p>
          <a:p>
            <a:pPr>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0" name="Shape 50"/>
        <p:cNvGrpSpPr/>
        <p:nvPr/>
      </p:nvGrpSpPr>
      <p:grpSpPr>
        <a:xfrm>
          <a:off x="0" y="0"/>
          <a:ext cx="0" cy="0"/>
          <a:chOff x="0" y="0"/>
          <a:chExt cx="0" cy="0"/>
        </a:xfrm>
      </p:grpSpPr>
      <p:sp>
        <p:nvSpPr>
          <p:cNvPr id="51" name="Shape 51"/>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52" name="Shape 52"/>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rPr lang="en"/>
              <a:t>Seriously though, we cannot overemphasize the importance of networking.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6" name="Shape 56"/>
        <p:cNvGrpSpPr/>
        <p:nvPr/>
      </p:nvGrpSpPr>
      <p:grpSpPr>
        <a:xfrm>
          <a:off x="0" y="0"/>
          <a:ext cx="0" cy="0"/>
          <a:chOff x="0" y="0"/>
          <a:chExt cx="0" cy="0"/>
        </a:xfrm>
      </p:grpSpPr>
      <p:sp>
        <p:nvSpPr>
          <p:cNvPr id="57" name="Shape 5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58" name="Shape 58"/>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2" name="Shape 62"/>
        <p:cNvGrpSpPr/>
        <p:nvPr/>
      </p:nvGrpSpPr>
      <p:grpSpPr>
        <a:xfrm>
          <a:off x="0" y="0"/>
          <a:ext cx="0" cy="0"/>
          <a:chOff x="0" y="0"/>
          <a:chExt cx="0" cy="0"/>
        </a:xfrm>
      </p:grpSpPr>
      <p:sp>
        <p:nvSpPr>
          <p:cNvPr id="63" name="Shape 6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64" name="Shape 6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600"/>
              </a:spcBef>
              <a:buClr>
                <a:schemeClr val="dk1"/>
              </a:buClr>
              <a:buFont typeface="Arial"/>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8" name="Shape 68"/>
        <p:cNvGrpSpPr/>
        <p:nvPr/>
      </p:nvGrpSpPr>
      <p:grpSpPr>
        <a:xfrm>
          <a:off x="0" y="0"/>
          <a:ext cx="0" cy="0"/>
          <a:chOff x="0" y="0"/>
          <a:chExt cx="0" cy="0"/>
        </a:xfrm>
      </p:grpSpPr>
      <p:sp>
        <p:nvSpPr>
          <p:cNvPr id="69" name="Shape 6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70" name="Shape 7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4" name="Shape 74"/>
        <p:cNvGrpSpPr/>
        <p:nvPr/>
      </p:nvGrpSpPr>
      <p:grpSpPr>
        <a:xfrm>
          <a:off x="0" y="0"/>
          <a:ext cx="0" cy="0"/>
          <a:chOff x="0" y="0"/>
          <a:chExt cx="0" cy="0"/>
        </a:xfrm>
      </p:grpSpPr>
      <p:sp>
        <p:nvSpPr>
          <p:cNvPr id="75" name="Shape 75"/>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76" name="Shape 76"/>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7" name="Shape 7"/>
        <p:cNvGrpSpPr/>
        <p:nvPr/>
      </p:nvGrpSpPr>
      <p:grpSpPr>
        <a:xfrm>
          <a:off x="0" y="0"/>
          <a:ext cx="0" cy="0"/>
          <a:chOff x="0" y="0"/>
          <a:chExt cx="0" cy="0"/>
        </a:xfrm>
      </p:grpSpPr>
      <p:sp>
        <p:nvSpPr>
          <p:cNvPr id="8" name="Shape 8"/>
          <p:cNvSpPr txBox="1"/>
          <p:nvPr>
            <p:ph type="ctrTitle"/>
          </p:nvPr>
        </p:nvSpPr>
        <p:spPr>
          <a:xfrm>
            <a:off x="685800" y="1583342"/>
            <a:ext cx="7772400" cy="1159856"/>
          </a:xfrm>
          <a:prstGeom prst="rect">
            <a:avLst/>
          </a:prstGeom>
        </p:spPr>
        <p:txBody>
          <a:bodyPr anchorCtr="0" anchor="b" bIns="91425" lIns="91425" rIns="91425" tIns="91425"/>
          <a:lstStyle>
            <a:lvl1pPr algn="ctr">
              <a:spcBef>
                <a:spcPts val="0"/>
              </a:spcBef>
              <a:buSzPct val="100000"/>
              <a:defRPr sz="4800"/>
            </a:lvl1pPr>
            <a:lvl2pPr algn="ctr">
              <a:spcBef>
                <a:spcPts val="0"/>
              </a:spcBef>
              <a:buSzPct val="100000"/>
              <a:defRPr sz="4800"/>
            </a:lvl2pPr>
            <a:lvl3pPr algn="ctr">
              <a:spcBef>
                <a:spcPts val="0"/>
              </a:spcBef>
              <a:buSzPct val="100000"/>
              <a:defRPr sz="4800"/>
            </a:lvl3pPr>
            <a:lvl4pPr algn="ctr">
              <a:spcBef>
                <a:spcPts val="0"/>
              </a:spcBef>
              <a:buSzPct val="100000"/>
              <a:defRPr sz="4800"/>
            </a:lvl4pPr>
            <a:lvl5pPr algn="ctr">
              <a:spcBef>
                <a:spcPts val="0"/>
              </a:spcBef>
              <a:buSzPct val="100000"/>
              <a:defRPr sz="4800"/>
            </a:lvl5pPr>
            <a:lvl6pPr algn="ctr">
              <a:spcBef>
                <a:spcPts val="0"/>
              </a:spcBef>
              <a:buSzPct val="100000"/>
              <a:defRPr sz="4800"/>
            </a:lvl6pPr>
            <a:lvl7pPr algn="ctr">
              <a:spcBef>
                <a:spcPts val="0"/>
              </a:spcBef>
              <a:buSzPct val="100000"/>
              <a:defRPr sz="4800"/>
            </a:lvl7pPr>
            <a:lvl8pPr algn="ctr">
              <a:spcBef>
                <a:spcPts val="0"/>
              </a:spcBef>
              <a:buSzPct val="100000"/>
              <a:defRPr sz="4800"/>
            </a:lvl8pPr>
            <a:lvl9pPr algn="ctr">
              <a:spcBef>
                <a:spcPts val="0"/>
              </a:spcBef>
              <a:buSzPct val="100000"/>
              <a:defRPr sz="4800"/>
            </a:lvl9pPr>
          </a:lstStyle>
          <a:p/>
        </p:txBody>
      </p:sp>
      <p:sp>
        <p:nvSpPr>
          <p:cNvPr id="9" name="Shape 9"/>
          <p:cNvSpPr txBox="1"/>
          <p:nvPr>
            <p:ph idx="1" type="subTitle"/>
          </p:nvPr>
        </p:nvSpPr>
        <p:spPr>
          <a:xfrm>
            <a:off x="685800" y="2840053"/>
            <a:ext cx="7772400" cy="784737"/>
          </a:xfrm>
          <a:prstGeom prst="rect">
            <a:avLst/>
          </a:prstGeom>
        </p:spPr>
        <p:txBody>
          <a:bodyPr anchorCtr="0" anchor="t" bIns="91425" lIns="91425" rIns="91425" tIns="91425"/>
          <a:lstStyle>
            <a:lvl1pPr algn="ctr">
              <a:spcBef>
                <a:spcPts val="0"/>
              </a:spcBef>
              <a:buClr>
                <a:schemeClr val="dk2"/>
              </a:buClr>
              <a:buNone/>
              <a:defRPr>
                <a:solidFill>
                  <a:schemeClr val="dk2"/>
                </a:solidFill>
              </a:defRPr>
            </a:lvl1pPr>
            <a:lvl2pPr algn="ctr">
              <a:spcBef>
                <a:spcPts val="0"/>
              </a:spcBef>
              <a:buClr>
                <a:schemeClr val="dk2"/>
              </a:buClr>
              <a:buSzPct val="100000"/>
              <a:buNone/>
              <a:defRPr sz="3000">
                <a:solidFill>
                  <a:schemeClr val="dk2"/>
                </a:solidFill>
              </a:defRPr>
            </a:lvl2pPr>
            <a:lvl3pPr algn="ctr">
              <a:spcBef>
                <a:spcPts val="0"/>
              </a:spcBef>
              <a:buClr>
                <a:schemeClr val="dk2"/>
              </a:buClr>
              <a:buSzPct val="100000"/>
              <a:buNone/>
              <a:defRPr sz="3000">
                <a:solidFill>
                  <a:schemeClr val="dk2"/>
                </a:solidFill>
              </a:defRPr>
            </a:lvl3pPr>
            <a:lvl4pPr algn="ctr">
              <a:spcBef>
                <a:spcPts val="0"/>
              </a:spcBef>
              <a:buClr>
                <a:schemeClr val="dk2"/>
              </a:buClr>
              <a:buSzPct val="100000"/>
              <a:buNone/>
              <a:defRPr sz="3000">
                <a:solidFill>
                  <a:schemeClr val="dk2"/>
                </a:solidFill>
              </a:defRPr>
            </a:lvl4pPr>
            <a:lvl5pPr algn="ctr">
              <a:spcBef>
                <a:spcPts val="0"/>
              </a:spcBef>
              <a:buClr>
                <a:schemeClr val="dk2"/>
              </a:buClr>
              <a:buSzPct val="100000"/>
              <a:buNone/>
              <a:defRPr sz="3000">
                <a:solidFill>
                  <a:schemeClr val="dk2"/>
                </a:solidFill>
              </a:defRPr>
            </a:lvl5pPr>
            <a:lvl6pPr algn="ctr">
              <a:spcBef>
                <a:spcPts val="0"/>
              </a:spcBef>
              <a:buClr>
                <a:schemeClr val="dk2"/>
              </a:buClr>
              <a:buSzPct val="100000"/>
              <a:buNone/>
              <a:defRPr sz="3000">
                <a:solidFill>
                  <a:schemeClr val="dk2"/>
                </a:solidFill>
              </a:defRPr>
            </a:lvl6pPr>
            <a:lvl7pPr algn="ctr">
              <a:spcBef>
                <a:spcPts val="0"/>
              </a:spcBef>
              <a:buClr>
                <a:schemeClr val="dk2"/>
              </a:buClr>
              <a:buSzPct val="100000"/>
              <a:buNone/>
              <a:defRPr sz="3000">
                <a:solidFill>
                  <a:schemeClr val="dk2"/>
                </a:solidFill>
              </a:defRPr>
            </a:lvl7pPr>
            <a:lvl8pPr algn="ctr">
              <a:spcBef>
                <a:spcPts val="0"/>
              </a:spcBef>
              <a:buClr>
                <a:schemeClr val="dk2"/>
              </a:buClr>
              <a:buSzPct val="100000"/>
              <a:buNone/>
              <a:defRPr sz="3000">
                <a:solidFill>
                  <a:schemeClr val="dk2"/>
                </a:solidFill>
              </a:defRPr>
            </a:lvl8pPr>
            <a:lvl9pPr algn="ctr">
              <a:spcBef>
                <a:spcPts val="0"/>
              </a:spcBef>
              <a:buClr>
                <a:schemeClr val="dk2"/>
              </a:buClr>
              <a:buSzPct val="100000"/>
              <a:buNone/>
              <a:defRPr sz="3000">
                <a:solidFill>
                  <a:schemeClr val="dk2"/>
                </a:solidFil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0" name="Shape 10"/>
        <p:cNvGrpSpPr/>
        <p:nvPr/>
      </p:nvGrpSpPr>
      <p:grpSpPr>
        <a:xfrm>
          <a:off x="0" y="0"/>
          <a:ext cx="0" cy="0"/>
          <a:chOff x="0" y="0"/>
          <a:chExt cx="0" cy="0"/>
        </a:xfrm>
      </p:grpSpPr>
      <p:sp>
        <p:nvSpPr>
          <p:cNvPr id="11" name="Shape 11"/>
          <p:cNvSpPr txBox="1"/>
          <p:nvPr>
            <p:ph type="title"/>
          </p:nvPr>
        </p:nvSpPr>
        <p:spPr>
          <a:xfrm>
            <a:off x="457200" y="205978"/>
            <a:ext cx="8229600" cy="857250"/>
          </a:xfrm>
          <a:prstGeom prst="rect">
            <a:avLst/>
          </a:prstGeom>
        </p:spPr>
        <p:txBody>
          <a:bodyPr anchorCtr="0" anchor="b"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2" name="Shape 12"/>
          <p:cNvSpPr txBox="1"/>
          <p:nvPr>
            <p:ph idx="1" type="body"/>
          </p:nvPr>
        </p:nvSpPr>
        <p:spPr>
          <a:xfrm>
            <a:off x="457200" y="1200150"/>
            <a:ext cx="8229600" cy="3725680"/>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13" name="Shape 13"/>
        <p:cNvGrpSpPr/>
        <p:nvPr/>
      </p:nvGrpSpPr>
      <p:grpSpPr>
        <a:xfrm>
          <a:off x="0" y="0"/>
          <a:ext cx="0" cy="0"/>
          <a:chOff x="0" y="0"/>
          <a:chExt cx="0" cy="0"/>
        </a:xfrm>
      </p:grpSpPr>
      <p:sp>
        <p:nvSpPr>
          <p:cNvPr id="14" name="Shape 14"/>
          <p:cNvSpPr txBox="1"/>
          <p:nvPr>
            <p:ph type="title"/>
          </p:nvPr>
        </p:nvSpPr>
        <p:spPr>
          <a:xfrm>
            <a:off x="457200" y="205978"/>
            <a:ext cx="8229600" cy="857250"/>
          </a:xfrm>
          <a:prstGeom prst="rect">
            <a:avLst/>
          </a:prstGeom>
        </p:spPr>
        <p:txBody>
          <a:bodyPr anchorCtr="0" anchor="b"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5" name="Shape 15"/>
          <p:cNvSpPr txBox="1"/>
          <p:nvPr>
            <p:ph idx="1" type="body"/>
          </p:nvPr>
        </p:nvSpPr>
        <p:spPr>
          <a:xfrm>
            <a:off x="457200" y="1200150"/>
            <a:ext cx="3994525" cy="3725680"/>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6" name="Shape 16"/>
          <p:cNvSpPr txBox="1"/>
          <p:nvPr>
            <p:ph idx="2" type="body"/>
          </p:nvPr>
        </p:nvSpPr>
        <p:spPr>
          <a:xfrm>
            <a:off x="4692273" y="1200150"/>
            <a:ext cx="3994525" cy="3725680"/>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7" name="Shape 17"/>
        <p:cNvGrpSpPr/>
        <p:nvPr/>
      </p:nvGrpSpPr>
      <p:grpSpPr>
        <a:xfrm>
          <a:off x="0" y="0"/>
          <a:ext cx="0" cy="0"/>
          <a:chOff x="0" y="0"/>
          <a:chExt cx="0" cy="0"/>
        </a:xfrm>
      </p:grpSpPr>
      <p:sp>
        <p:nvSpPr>
          <p:cNvPr id="18" name="Shape 18"/>
          <p:cNvSpPr txBox="1"/>
          <p:nvPr>
            <p:ph type="title"/>
          </p:nvPr>
        </p:nvSpPr>
        <p:spPr>
          <a:xfrm>
            <a:off x="457200" y="205978"/>
            <a:ext cx="8229600" cy="857250"/>
          </a:xfrm>
          <a:prstGeom prst="rect">
            <a:avLst/>
          </a:prstGeom>
        </p:spPr>
        <p:txBody>
          <a:bodyPr anchorCtr="0" anchor="b"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19" name="Shape 19"/>
        <p:cNvGrpSpPr/>
        <p:nvPr/>
      </p:nvGrpSpPr>
      <p:grpSpPr>
        <a:xfrm>
          <a:off x="0" y="0"/>
          <a:ext cx="0" cy="0"/>
          <a:chOff x="0" y="0"/>
          <a:chExt cx="0" cy="0"/>
        </a:xfrm>
      </p:grpSpPr>
      <p:sp>
        <p:nvSpPr>
          <p:cNvPr id="20" name="Shape 20"/>
          <p:cNvSpPr txBox="1"/>
          <p:nvPr>
            <p:ph idx="1" type="body"/>
          </p:nvPr>
        </p:nvSpPr>
        <p:spPr>
          <a:xfrm>
            <a:off x="457200" y="4406309"/>
            <a:ext cx="8229600" cy="519520"/>
          </a:xfrm>
          <a:prstGeom prst="rect">
            <a:avLst/>
          </a:prstGeom>
        </p:spPr>
        <p:txBody>
          <a:bodyPr anchorCtr="0" anchor="t" bIns="91425" lIns="91425" rIns="91425" tIns="91425"/>
          <a:lstStyle>
            <a:lvl1pPr algn="ctr">
              <a:spcBef>
                <a:spcPts val="360"/>
              </a:spcBef>
              <a:buSzPct val="100000"/>
              <a:buNone/>
              <a:defRPr sz="1800"/>
            </a:lvl1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21" name="Shape 21"/>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x="0" y="0"/>
          <a:ext cx="0" cy="0"/>
          <a:chOff x="0" y="0"/>
          <a:chExt cx="0" cy="0"/>
        </a:xfrm>
      </p:grpSpPr>
      <p:sp>
        <p:nvSpPr>
          <p:cNvPr id="5" name="Shape 5"/>
          <p:cNvSpPr txBox="1"/>
          <p:nvPr>
            <p:ph type="title"/>
          </p:nvPr>
        </p:nvSpPr>
        <p:spPr>
          <a:xfrm>
            <a:off x="457200" y="205978"/>
            <a:ext cx="8229600" cy="857250"/>
          </a:xfrm>
          <a:prstGeom prst="rect">
            <a:avLst/>
          </a:prstGeom>
          <a:noFill/>
          <a:ln>
            <a:noFill/>
          </a:ln>
        </p:spPr>
        <p:txBody>
          <a:bodyPr anchorCtr="0" anchor="b" bIns="91425" lIns="91425" rIns="91425" tIns="91425"/>
          <a:lstStyle>
            <a:lvl1pPr>
              <a:spcBef>
                <a:spcPts val="0"/>
              </a:spcBef>
              <a:buClr>
                <a:schemeClr val="dk1"/>
              </a:buClr>
              <a:buSzPct val="100000"/>
              <a:buNone/>
              <a:defRPr b="1" sz="3600">
                <a:solidFill>
                  <a:schemeClr val="dk1"/>
                </a:solidFill>
              </a:defRPr>
            </a:lvl1pPr>
            <a:lvl2pPr>
              <a:spcBef>
                <a:spcPts val="0"/>
              </a:spcBef>
              <a:buClr>
                <a:schemeClr val="dk1"/>
              </a:buClr>
              <a:buSzPct val="100000"/>
              <a:buNone/>
              <a:defRPr b="1" sz="3600">
                <a:solidFill>
                  <a:schemeClr val="dk1"/>
                </a:solidFill>
              </a:defRPr>
            </a:lvl2pPr>
            <a:lvl3pPr>
              <a:spcBef>
                <a:spcPts val="0"/>
              </a:spcBef>
              <a:buClr>
                <a:schemeClr val="dk1"/>
              </a:buClr>
              <a:buSzPct val="100000"/>
              <a:buNone/>
              <a:defRPr b="1" sz="3600">
                <a:solidFill>
                  <a:schemeClr val="dk1"/>
                </a:solidFill>
              </a:defRPr>
            </a:lvl3pPr>
            <a:lvl4pPr>
              <a:spcBef>
                <a:spcPts val="0"/>
              </a:spcBef>
              <a:buClr>
                <a:schemeClr val="dk1"/>
              </a:buClr>
              <a:buSzPct val="100000"/>
              <a:buNone/>
              <a:defRPr b="1" sz="3600">
                <a:solidFill>
                  <a:schemeClr val="dk1"/>
                </a:solidFill>
              </a:defRPr>
            </a:lvl4pPr>
            <a:lvl5pPr>
              <a:spcBef>
                <a:spcPts val="0"/>
              </a:spcBef>
              <a:buClr>
                <a:schemeClr val="dk1"/>
              </a:buClr>
              <a:buSzPct val="100000"/>
              <a:buNone/>
              <a:defRPr b="1" sz="3600">
                <a:solidFill>
                  <a:schemeClr val="dk1"/>
                </a:solidFill>
              </a:defRPr>
            </a:lvl5pPr>
            <a:lvl6pPr>
              <a:spcBef>
                <a:spcPts val="0"/>
              </a:spcBef>
              <a:buClr>
                <a:schemeClr val="dk1"/>
              </a:buClr>
              <a:buSzPct val="100000"/>
              <a:buNone/>
              <a:defRPr b="1" sz="3600">
                <a:solidFill>
                  <a:schemeClr val="dk1"/>
                </a:solidFill>
              </a:defRPr>
            </a:lvl6pPr>
            <a:lvl7pPr>
              <a:spcBef>
                <a:spcPts val="0"/>
              </a:spcBef>
              <a:buClr>
                <a:schemeClr val="dk1"/>
              </a:buClr>
              <a:buSzPct val="100000"/>
              <a:buNone/>
              <a:defRPr b="1" sz="3600">
                <a:solidFill>
                  <a:schemeClr val="dk1"/>
                </a:solidFill>
              </a:defRPr>
            </a:lvl7pPr>
            <a:lvl8pPr>
              <a:spcBef>
                <a:spcPts val="0"/>
              </a:spcBef>
              <a:buClr>
                <a:schemeClr val="dk1"/>
              </a:buClr>
              <a:buSzPct val="100000"/>
              <a:buNone/>
              <a:defRPr b="1" sz="3600">
                <a:solidFill>
                  <a:schemeClr val="dk1"/>
                </a:solidFill>
              </a:defRPr>
            </a:lvl8pPr>
            <a:lvl9pPr>
              <a:spcBef>
                <a:spcPts val="0"/>
              </a:spcBef>
              <a:buClr>
                <a:schemeClr val="dk1"/>
              </a:buClr>
              <a:buSzPct val="100000"/>
              <a:buNone/>
              <a:defRPr b="1" sz="3600">
                <a:solidFill>
                  <a:schemeClr val="dk1"/>
                </a:solidFill>
              </a:defRPr>
            </a:lvl9pPr>
          </a:lstStyle>
          <a:p/>
        </p:txBody>
      </p:sp>
      <p:sp>
        <p:nvSpPr>
          <p:cNvPr id="6" name="Shape 6"/>
          <p:cNvSpPr txBox="1"/>
          <p:nvPr>
            <p:ph idx="1" type="body"/>
          </p:nvPr>
        </p:nvSpPr>
        <p:spPr>
          <a:xfrm>
            <a:off x="457200" y="1200150"/>
            <a:ext cx="8229600" cy="3725680"/>
          </a:xfrm>
          <a:prstGeom prst="rect">
            <a:avLst/>
          </a:prstGeom>
          <a:noFill/>
          <a:ln>
            <a:noFill/>
          </a:ln>
        </p:spPr>
        <p:txBody>
          <a:bodyPr anchorCtr="0" anchor="t" bIns="91425" lIns="91425" rIns="91425" tIns="91425"/>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matt.might.net/articles/ways-to-fail-a-phd/"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www.counseling.gatech.edu/" TargetMode="External"/><Relationship Id="rId4" Type="http://schemas.openxmlformats.org/officeDocument/2006/relationships/hyperlink" Target="http://www.finaid.gatech.edu/"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phdcomics.com/comics.php" TargetMode="External"/><Relationship Id="rId4" Type="http://schemas.openxmlformats.org/officeDocument/2006/relationships/hyperlink" Target="http://amzn.com/0465022227" TargetMode="External"/><Relationship Id="rId5" Type="http://schemas.openxmlformats.org/officeDocument/2006/relationships/hyperlink" Target="http://amzn.com/B0036S4EJQ" TargetMode="External"/><Relationship Id="rId6" Type="http://schemas.openxmlformats.org/officeDocument/2006/relationships/hyperlink" Target="http://amzn.com/0374524777" TargetMode="External"/><Relationship Id="rId7" Type="http://schemas.openxmlformats.org/officeDocument/2006/relationships/hyperlink" Target="http://amzn.com/0982109202" TargetMode="External"/><Relationship Id="rId8" Type="http://schemas.openxmlformats.org/officeDocument/2006/relationships/hyperlink" Target="http://matt.might.net/articles/books-papers-materials-for-graduate-students/"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 name="Shape 22"/>
        <p:cNvGrpSpPr/>
        <p:nvPr/>
      </p:nvGrpSpPr>
      <p:grpSpPr>
        <a:xfrm>
          <a:off x="0" y="0"/>
          <a:ext cx="0" cy="0"/>
          <a:chOff x="0" y="0"/>
          <a:chExt cx="0" cy="0"/>
        </a:xfrm>
      </p:grpSpPr>
      <p:sp>
        <p:nvSpPr>
          <p:cNvPr id="23" name="Shape 23"/>
          <p:cNvSpPr txBox="1"/>
          <p:nvPr>
            <p:ph type="ctrTitle"/>
          </p:nvPr>
        </p:nvSpPr>
        <p:spPr>
          <a:xfrm>
            <a:off x="685800" y="1583342"/>
            <a:ext cx="7772400" cy="1159856"/>
          </a:xfrm>
          <a:prstGeom prst="rect">
            <a:avLst/>
          </a:prstGeom>
        </p:spPr>
        <p:txBody>
          <a:bodyPr anchorCtr="0" anchor="b" bIns="91425" lIns="91425" rIns="91425" tIns="91425">
            <a:noAutofit/>
          </a:bodyPr>
          <a:lstStyle/>
          <a:p>
            <a:pPr>
              <a:spcBef>
                <a:spcPts val="0"/>
              </a:spcBef>
              <a:buNone/>
            </a:pPr>
            <a:r>
              <a:rPr lang="en" sz="3600"/>
              <a:t>Expectations and Advice for Your First Year of Grad School</a:t>
            </a:r>
          </a:p>
        </p:txBody>
      </p:sp>
      <p:sp>
        <p:nvSpPr>
          <p:cNvPr id="24" name="Shape 24"/>
          <p:cNvSpPr txBox="1"/>
          <p:nvPr>
            <p:ph idx="1" type="subTitle"/>
          </p:nvPr>
        </p:nvSpPr>
        <p:spPr>
          <a:xfrm>
            <a:off x="685800" y="2840053"/>
            <a:ext cx="7772400" cy="784799"/>
          </a:xfrm>
          <a:prstGeom prst="rect">
            <a:avLst/>
          </a:prstGeom>
        </p:spPr>
        <p:txBody>
          <a:bodyPr anchorCtr="0" anchor="t" bIns="91425" lIns="91425" rIns="91425" tIns="91425">
            <a:noAutofit/>
          </a:bodyPr>
          <a:lstStyle/>
          <a:p>
            <a:pPr rtl="0">
              <a:spcBef>
                <a:spcPts val="0"/>
              </a:spcBef>
              <a:buNone/>
            </a:pPr>
            <a:r>
              <a:rPr lang="en" sz="2400"/>
              <a:t>brought to you by MSE GSAG</a:t>
            </a:r>
          </a:p>
          <a:p>
            <a:pPr>
              <a:spcBef>
                <a:spcPts val="0"/>
              </a:spcBef>
              <a:buNone/>
            </a:pPr>
            <a:r>
              <a:t/>
            </a:r>
            <a:endParaRPr/>
          </a:p>
        </p:txBody>
      </p:sp>
      <p:sp>
        <p:nvSpPr>
          <p:cNvPr id="25" name="Shape 25"/>
          <p:cNvSpPr txBox="1"/>
          <p:nvPr/>
        </p:nvSpPr>
        <p:spPr>
          <a:xfrm>
            <a:off x="364975" y="4362850"/>
            <a:ext cx="8348700" cy="745500"/>
          </a:xfrm>
          <a:prstGeom prst="rect">
            <a:avLst/>
          </a:prstGeom>
          <a:noFill/>
          <a:ln>
            <a:noFill/>
          </a:ln>
        </p:spPr>
        <p:txBody>
          <a:bodyPr anchorCtr="0" anchor="t" bIns="91425" lIns="91425" rIns="91425" tIns="91425">
            <a:noAutofit/>
          </a:bodyPr>
          <a:lstStyle/>
          <a:p>
            <a:pPr algn="ctr">
              <a:spcBef>
                <a:spcPts val="0"/>
              </a:spcBef>
              <a:buNone/>
            </a:pPr>
            <a:r>
              <a:rPr lang="en" sz="1800">
                <a:solidFill>
                  <a:schemeClr val="dk2"/>
                </a:solidFill>
              </a:rPr>
              <a:t>***these opinions do not reflect the position of the department*** </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 name="Shape 29"/>
        <p:cNvGrpSpPr/>
        <p:nvPr/>
      </p:nvGrpSpPr>
      <p:grpSpPr>
        <a:xfrm>
          <a:off x="0" y="0"/>
          <a:ext cx="0" cy="0"/>
          <a:chOff x="0" y="0"/>
          <a:chExt cx="0" cy="0"/>
        </a:xfrm>
      </p:grpSpPr>
      <p:sp>
        <p:nvSpPr>
          <p:cNvPr id="30" name="Shape 30"/>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a:t>Your First Month</a:t>
            </a:r>
          </a:p>
        </p:txBody>
      </p:sp>
      <p:sp>
        <p:nvSpPr>
          <p:cNvPr id="31" name="Shape 31"/>
          <p:cNvSpPr txBox="1"/>
          <p:nvPr>
            <p:ph idx="1" type="body"/>
          </p:nvPr>
        </p:nvSpPr>
        <p:spPr>
          <a:xfrm>
            <a:off x="457200" y="941275"/>
            <a:ext cx="8229600" cy="4022100"/>
          </a:xfrm>
          <a:prstGeom prst="rect">
            <a:avLst/>
          </a:prstGeom>
        </p:spPr>
        <p:txBody>
          <a:bodyPr anchorCtr="0" anchor="t" bIns="91425" lIns="91425" rIns="91425" tIns="91425">
            <a:noAutofit/>
          </a:bodyPr>
          <a:lstStyle/>
          <a:p>
            <a:pPr lvl="0" rtl="0">
              <a:lnSpc>
                <a:spcPct val="115000"/>
              </a:lnSpc>
              <a:spcBef>
                <a:spcPts val="0"/>
              </a:spcBef>
              <a:buClr>
                <a:schemeClr val="dk1"/>
              </a:buClr>
              <a:buSzPct val="61111"/>
              <a:buFont typeface="Arial"/>
              <a:buNone/>
            </a:pPr>
            <a:r>
              <a:rPr lang="en" sz="1800"/>
              <a:t>Things to do in the first month (or few weeks):</a:t>
            </a:r>
          </a:p>
          <a:p>
            <a:pPr indent="-228600" lvl="0" marL="457200" rtl="0">
              <a:lnSpc>
                <a:spcPct val="115000"/>
              </a:lnSpc>
              <a:spcBef>
                <a:spcPts val="0"/>
              </a:spcBef>
              <a:buSzPct val="100000"/>
            </a:pPr>
            <a:r>
              <a:rPr lang="en" sz="1400"/>
              <a:t>Find an advisor and group you like </a:t>
            </a:r>
          </a:p>
          <a:p>
            <a:pPr indent="-228600" lvl="0" marL="457200" rtl="0">
              <a:lnSpc>
                <a:spcPct val="115000"/>
              </a:lnSpc>
              <a:spcBef>
                <a:spcPts val="0"/>
              </a:spcBef>
              <a:buSzPct val="100000"/>
            </a:pPr>
            <a:r>
              <a:rPr lang="en" sz="1400"/>
              <a:t>Find out what your lab needs you to enroll/take:</a:t>
            </a:r>
          </a:p>
          <a:p>
            <a:pPr indent="-317500" lvl="1" marL="914400" rtl="0">
              <a:lnSpc>
                <a:spcPct val="115000"/>
              </a:lnSpc>
              <a:spcBef>
                <a:spcPts val="0"/>
              </a:spcBef>
              <a:buSzPct val="100000"/>
              <a:buAutoNum type="alphaLcPeriod"/>
            </a:pPr>
            <a:r>
              <a:rPr lang="en" sz="1400"/>
              <a:t>Training (e.g. Buzzmart Shopper, X-ray Safety Training)</a:t>
            </a:r>
          </a:p>
          <a:p>
            <a:pPr indent="-317500" lvl="1" marL="914400" rtl="0">
              <a:lnSpc>
                <a:spcPct val="115000"/>
              </a:lnSpc>
              <a:spcBef>
                <a:spcPts val="0"/>
              </a:spcBef>
              <a:buSzPct val="100000"/>
              <a:buAutoNum type="alphaLcPeriod"/>
            </a:pPr>
            <a:r>
              <a:rPr lang="en" sz="1400"/>
              <a:t>Classes (even though registration has passed, moving forward)</a:t>
            </a:r>
          </a:p>
          <a:p>
            <a:pPr indent="-228600" lvl="0" marL="457200" rtl="0">
              <a:lnSpc>
                <a:spcPct val="115000"/>
              </a:lnSpc>
              <a:spcBef>
                <a:spcPts val="0"/>
              </a:spcBef>
              <a:buSzPct val="100000"/>
            </a:pPr>
            <a:r>
              <a:rPr lang="en" sz="1400"/>
              <a:t>Establish some work space (e.g. drawer, desk, computer, etc.) </a:t>
            </a:r>
          </a:p>
          <a:p>
            <a:pPr indent="-228600" lvl="0" marL="457200" rtl="0">
              <a:lnSpc>
                <a:spcPct val="115000"/>
              </a:lnSpc>
              <a:spcBef>
                <a:spcPts val="0"/>
              </a:spcBef>
              <a:buSzPct val="100000"/>
            </a:pPr>
            <a:r>
              <a:rPr lang="en" sz="1400"/>
              <a:t>Start getting familiar with the lab</a:t>
            </a:r>
          </a:p>
          <a:p>
            <a:pPr indent="-317500" lvl="1" marL="914400" rtl="0">
              <a:lnSpc>
                <a:spcPct val="115000"/>
              </a:lnSpc>
              <a:spcBef>
                <a:spcPts val="0"/>
              </a:spcBef>
              <a:buSzPct val="100000"/>
              <a:buAutoNum type="alphaLcPeriod"/>
            </a:pPr>
            <a:r>
              <a:rPr lang="en" sz="1400"/>
              <a:t>Background reading</a:t>
            </a:r>
          </a:p>
          <a:p>
            <a:pPr indent="-317500" lvl="1" marL="914400" rtl="0">
              <a:lnSpc>
                <a:spcPct val="115000"/>
              </a:lnSpc>
              <a:spcBef>
                <a:spcPts val="0"/>
              </a:spcBef>
              <a:buSzPct val="100000"/>
              <a:buAutoNum type="alphaLcPeriod"/>
            </a:pPr>
            <a:r>
              <a:rPr lang="en" sz="1400"/>
              <a:t>Observe/assist other students</a:t>
            </a:r>
          </a:p>
          <a:p>
            <a:pPr indent="-317500" lvl="1" marL="914400" rtl="0">
              <a:lnSpc>
                <a:spcPct val="115000"/>
              </a:lnSpc>
              <a:spcBef>
                <a:spcPts val="0"/>
              </a:spcBef>
              <a:buSzPct val="100000"/>
              <a:buAutoNum type="alphaLcPeriod"/>
            </a:pPr>
            <a:r>
              <a:rPr lang="en" sz="1400"/>
              <a:t>Get trained on necessary equipment (XRD, SEM, AFM, etc.)</a:t>
            </a:r>
          </a:p>
          <a:p>
            <a:pPr indent="-228600" lvl="0" marL="457200" rtl="0">
              <a:lnSpc>
                <a:spcPct val="115000"/>
              </a:lnSpc>
              <a:spcBef>
                <a:spcPts val="0"/>
              </a:spcBef>
              <a:buSzPct val="100000"/>
            </a:pPr>
            <a:r>
              <a:rPr lang="en" sz="1400"/>
              <a:t>Establish good study/class habits</a:t>
            </a:r>
          </a:p>
          <a:p>
            <a:pPr indent="-317500" lvl="1" marL="914400" rtl="0">
              <a:lnSpc>
                <a:spcPct val="115000"/>
              </a:lnSpc>
              <a:spcBef>
                <a:spcPts val="0"/>
              </a:spcBef>
              <a:buSzPct val="100000"/>
              <a:buAutoNum type="alphaLcPeriod"/>
            </a:pPr>
            <a:r>
              <a:rPr lang="en" sz="1400"/>
              <a:t>Making classes a priority</a:t>
            </a:r>
          </a:p>
          <a:p>
            <a:pPr indent="-317500" lvl="1" marL="914400" rtl="0">
              <a:lnSpc>
                <a:spcPct val="115000"/>
              </a:lnSpc>
              <a:spcBef>
                <a:spcPts val="0"/>
              </a:spcBef>
              <a:buSzPct val="100000"/>
              <a:buAutoNum type="alphaLcPeriod"/>
            </a:pPr>
            <a:r>
              <a:rPr lang="en" sz="1400"/>
              <a:t>Good review habits</a:t>
            </a:r>
          </a:p>
          <a:p>
            <a:pPr indent="-317500" lvl="1" marL="914400" rtl="0">
              <a:lnSpc>
                <a:spcPct val="115000"/>
              </a:lnSpc>
              <a:spcBef>
                <a:spcPts val="0"/>
              </a:spcBef>
              <a:buSzPct val="100000"/>
              <a:buAutoNum type="alphaLcPeriod"/>
            </a:pPr>
            <a:r>
              <a:rPr lang="en" sz="1400"/>
              <a:t>Finding a study group</a:t>
            </a:r>
          </a:p>
          <a:p>
            <a:pPr indent="-228600" lvl="0" marL="457200" rtl="0">
              <a:lnSpc>
                <a:spcPct val="115000"/>
              </a:lnSpc>
              <a:spcBef>
                <a:spcPts val="0"/>
              </a:spcBef>
              <a:buSzPct val="100000"/>
            </a:pPr>
            <a:r>
              <a:rPr lang="en" sz="1400"/>
              <a:t>Apply for fellowships!</a:t>
            </a:r>
          </a:p>
          <a:p>
            <a:pPr>
              <a:spcBef>
                <a:spcPts val="0"/>
              </a:spcBef>
              <a:buNone/>
            </a:pPr>
            <a:r>
              <a:t/>
            </a:r>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 name="Shape 35"/>
        <p:cNvGrpSpPr/>
        <p:nvPr/>
      </p:nvGrpSpPr>
      <p:grpSpPr>
        <a:xfrm>
          <a:off x="0" y="0"/>
          <a:ext cx="0" cy="0"/>
          <a:chOff x="0" y="0"/>
          <a:chExt cx="0" cy="0"/>
        </a:xfrm>
      </p:grpSpPr>
      <p:sp>
        <p:nvSpPr>
          <p:cNvPr id="36" name="Shape 36"/>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a:t>Your First Month</a:t>
            </a:r>
          </a:p>
        </p:txBody>
      </p:sp>
      <p:sp>
        <p:nvSpPr>
          <p:cNvPr id="37" name="Shape 37"/>
          <p:cNvSpPr txBox="1"/>
          <p:nvPr>
            <p:ph idx="1" type="body"/>
          </p:nvPr>
        </p:nvSpPr>
        <p:spPr>
          <a:xfrm>
            <a:off x="457200" y="1200150"/>
            <a:ext cx="8229600" cy="3725699"/>
          </a:xfrm>
          <a:prstGeom prst="rect">
            <a:avLst/>
          </a:prstGeom>
        </p:spPr>
        <p:txBody>
          <a:bodyPr anchorCtr="0" anchor="t" bIns="91425" lIns="91425" rIns="91425" tIns="91425">
            <a:noAutofit/>
          </a:bodyPr>
          <a:lstStyle/>
          <a:p>
            <a:pPr rtl="0">
              <a:spcBef>
                <a:spcPts val="0"/>
              </a:spcBef>
              <a:buNone/>
            </a:pPr>
            <a:r>
              <a:rPr lang="en" sz="2400"/>
              <a:t>DO NOT:</a:t>
            </a:r>
          </a:p>
          <a:p>
            <a:pPr indent="-228600" lvl="0" marL="457200" rtl="0">
              <a:spcBef>
                <a:spcPts val="0"/>
              </a:spcBef>
              <a:buSzPct val="100000"/>
            </a:pPr>
            <a:r>
              <a:rPr lang="en" sz="1800"/>
              <a:t>Start worrying about quals just yet</a:t>
            </a:r>
          </a:p>
          <a:p>
            <a:pPr indent="-228600" lvl="1" marL="914400" rtl="0">
              <a:spcBef>
                <a:spcPts val="0"/>
              </a:spcBef>
              <a:buSzPct val="100000"/>
            </a:pPr>
            <a:r>
              <a:rPr lang="en" sz="1400"/>
              <a:t>Know they are there. But if you want to do well, just focus on classes. You will be given plenty of information/advice about quals in the spring</a:t>
            </a:r>
          </a:p>
          <a:p>
            <a:pPr indent="-228600" lvl="0" marL="457200" rtl="0">
              <a:spcBef>
                <a:spcPts val="0"/>
              </a:spcBef>
              <a:buSzPct val="100000"/>
            </a:pPr>
            <a:r>
              <a:rPr lang="en" sz="1800"/>
              <a:t>Think you made a mistake by pursuing grad school</a:t>
            </a:r>
          </a:p>
          <a:p>
            <a:pPr indent="-228600" lvl="1" marL="914400" rtl="0">
              <a:spcBef>
                <a:spcPts val="0"/>
              </a:spcBef>
              <a:buSzPct val="100000"/>
            </a:pPr>
            <a:r>
              <a:rPr lang="en" sz="1400"/>
              <a:t>Feeling overwhelmed and thinking you made a huge mistake will happen at least once to every single person in this room. Don’t worry too much about it and just let it pass. </a:t>
            </a:r>
          </a:p>
          <a:p>
            <a:pPr indent="-228600" lvl="1" marL="914400" rtl="0">
              <a:spcBef>
                <a:spcPts val="0"/>
              </a:spcBef>
              <a:buSzPct val="100000"/>
            </a:pPr>
            <a:r>
              <a:rPr lang="en" sz="1400"/>
              <a:t>If you really do think this isn’t for you, check in again with yourself shortly after Christmas, again in March, and again after quals. All three time checks are important.</a:t>
            </a:r>
          </a:p>
          <a:p>
            <a:pPr indent="-228600" lvl="1" marL="914400" rtl="0">
              <a:spcBef>
                <a:spcPts val="0"/>
              </a:spcBef>
              <a:buSzPct val="100000"/>
            </a:pPr>
            <a:r>
              <a:rPr lang="en" sz="1400"/>
              <a:t>Imposter Syndrome - feeling like you fooled everyone into thinking you were qualified and anxious that everyone is going to figure out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 name="Shape 41"/>
        <p:cNvGrpSpPr/>
        <p:nvPr/>
      </p:nvGrpSpPr>
      <p:grpSpPr>
        <a:xfrm>
          <a:off x="0" y="0"/>
          <a:ext cx="0" cy="0"/>
          <a:chOff x="0" y="0"/>
          <a:chExt cx="0" cy="0"/>
        </a:xfrm>
      </p:grpSpPr>
      <p:sp>
        <p:nvSpPr>
          <p:cNvPr id="42" name="Shape 42"/>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a:t>Your First Year</a:t>
            </a:r>
          </a:p>
        </p:txBody>
      </p:sp>
      <p:sp>
        <p:nvSpPr>
          <p:cNvPr id="43" name="Shape 43"/>
          <p:cNvSpPr txBox="1"/>
          <p:nvPr>
            <p:ph idx="1" type="body"/>
          </p:nvPr>
        </p:nvSpPr>
        <p:spPr>
          <a:xfrm>
            <a:off x="400925" y="1008825"/>
            <a:ext cx="8229600" cy="3725699"/>
          </a:xfrm>
          <a:prstGeom prst="rect">
            <a:avLst/>
          </a:prstGeom>
        </p:spPr>
        <p:txBody>
          <a:bodyPr anchorCtr="0" anchor="t" bIns="91425" lIns="91425" rIns="91425" tIns="91425">
            <a:noAutofit/>
          </a:bodyPr>
          <a:lstStyle/>
          <a:p>
            <a:pPr rtl="0">
              <a:lnSpc>
                <a:spcPct val="115000"/>
              </a:lnSpc>
              <a:spcBef>
                <a:spcPts val="0"/>
              </a:spcBef>
              <a:buNone/>
            </a:pPr>
            <a:r>
              <a:rPr lang="en" sz="1800"/>
              <a:t>Things to do during the first year:</a:t>
            </a:r>
          </a:p>
          <a:p>
            <a:pPr indent="-228600" lvl="0" marL="457200" rtl="0">
              <a:lnSpc>
                <a:spcPct val="115000"/>
              </a:lnSpc>
              <a:spcBef>
                <a:spcPts val="0"/>
              </a:spcBef>
              <a:buSzPct val="100000"/>
            </a:pPr>
            <a:r>
              <a:rPr lang="en" sz="1400"/>
              <a:t>Continue to get familiar with the lab</a:t>
            </a:r>
          </a:p>
          <a:p>
            <a:pPr indent="-228600" lvl="1" marL="914400" rtl="0">
              <a:lnSpc>
                <a:spcPct val="115000"/>
              </a:lnSpc>
              <a:spcBef>
                <a:spcPts val="0"/>
              </a:spcBef>
              <a:buSzPct val="100000"/>
            </a:pPr>
            <a:r>
              <a:rPr lang="en" sz="1400"/>
              <a:t>Be prepared to start doing independent work at this point (i.e. supporting your own project/directing your own work)</a:t>
            </a:r>
          </a:p>
          <a:p>
            <a:pPr indent="-228600" lvl="0" marL="457200" rtl="0">
              <a:lnSpc>
                <a:spcPct val="115000"/>
              </a:lnSpc>
              <a:spcBef>
                <a:spcPts val="0"/>
              </a:spcBef>
              <a:buSzPct val="100000"/>
            </a:pPr>
            <a:r>
              <a:rPr lang="en" sz="1400"/>
              <a:t>Take classes (not limited to core)</a:t>
            </a:r>
          </a:p>
          <a:p>
            <a:pPr indent="-228600" lvl="0" marL="457200" rtl="0">
              <a:lnSpc>
                <a:spcPct val="115000"/>
              </a:lnSpc>
              <a:spcBef>
                <a:spcPts val="0"/>
              </a:spcBef>
              <a:buSzPct val="100000"/>
            </a:pPr>
            <a:r>
              <a:rPr lang="en" sz="1400"/>
              <a:t>Socialize - build a support network</a:t>
            </a:r>
          </a:p>
          <a:p>
            <a:pPr indent="-228600" lvl="0" marL="457200" rtl="0">
              <a:lnSpc>
                <a:spcPct val="115000"/>
              </a:lnSpc>
              <a:spcBef>
                <a:spcPts val="0"/>
              </a:spcBef>
              <a:buSzPct val="100000"/>
            </a:pPr>
            <a:r>
              <a:rPr lang="en" sz="1400"/>
              <a:t>Set up a routine </a:t>
            </a:r>
          </a:p>
          <a:p>
            <a:pPr indent="-228600" lvl="0" marL="457200" rtl="0">
              <a:lnSpc>
                <a:spcPct val="115000"/>
              </a:lnSpc>
              <a:spcBef>
                <a:spcPts val="0"/>
              </a:spcBef>
              <a:buSzPct val="100000"/>
            </a:pPr>
            <a:r>
              <a:rPr lang="en" sz="1400"/>
              <a:t>Consider finding a hobby/outlet/fun thing to do outside of work</a:t>
            </a:r>
          </a:p>
          <a:p>
            <a:pPr indent="-228600" lvl="1" marL="914400" rtl="0">
              <a:lnSpc>
                <a:spcPct val="115000"/>
              </a:lnSpc>
              <a:spcBef>
                <a:spcPts val="0"/>
              </a:spcBef>
              <a:buSzPct val="100000"/>
            </a:pPr>
            <a:r>
              <a:rPr lang="en" sz="1400"/>
              <a:t>Maybe spend some time getting to know different parts of Atlanta</a:t>
            </a:r>
          </a:p>
          <a:p>
            <a:pPr indent="-228600" lvl="0" marL="457200" rtl="0">
              <a:lnSpc>
                <a:spcPct val="115000"/>
              </a:lnSpc>
              <a:spcBef>
                <a:spcPts val="0"/>
              </a:spcBef>
              <a:buSzPct val="100000"/>
            </a:pPr>
            <a:r>
              <a:rPr lang="en" sz="1400"/>
              <a:t>Now start worrying about quals</a:t>
            </a:r>
          </a:p>
          <a:p>
            <a:pPr indent="-228600" lvl="1" marL="914400" rtl="0">
              <a:lnSpc>
                <a:spcPct val="115000"/>
              </a:lnSpc>
              <a:spcBef>
                <a:spcPts val="0"/>
              </a:spcBef>
              <a:buSzPct val="100000"/>
            </a:pPr>
            <a:r>
              <a:rPr lang="en" sz="1400"/>
              <a:t>Let your advisor know you will be in the lab less that month because you will be studying</a:t>
            </a:r>
          </a:p>
          <a:p>
            <a:pPr indent="-228600" lvl="1" marL="914400" rtl="0">
              <a:lnSpc>
                <a:spcPct val="115000"/>
              </a:lnSpc>
              <a:spcBef>
                <a:spcPts val="0"/>
              </a:spcBef>
              <a:buSzPct val="100000"/>
            </a:pPr>
            <a:r>
              <a:rPr lang="en" sz="1400"/>
              <a:t>Start reviewing/collecting resources/soliciting advice from older students</a:t>
            </a:r>
          </a:p>
          <a:p>
            <a:pPr indent="-228600" lvl="0" marL="457200" rtl="0">
              <a:lnSpc>
                <a:spcPct val="115000"/>
              </a:lnSpc>
              <a:spcBef>
                <a:spcPts val="0"/>
              </a:spcBef>
              <a:buSzPct val="100000"/>
            </a:pPr>
            <a:r>
              <a:rPr lang="en" sz="1400"/>
              <a:t>Start thinking about what direction you want to go with your career </a:t>
            </a:r>
          </a:p>
          <a:p>
            <a:pPr indent="-228600" lvl="1" marL="914400" rtl="0">
              <a:lnSpc>
                <a:spcPct val="115000"/>
              </a:lnSpc>
              <a:spcBef>
                <a:spcPts val="0"/>
              </a:spcBef>
              <a:buSzPct val="100000"/>
            </a:pPr>
            <a:r>
              <a:rPr lang="en" sz="1400"/>
              <a:t>Don’t need to figure it out, but having an idea or goals will help a lot</a:t>
            </a:r>
          </a:p>
          <a:p>
            <a:pPr indent="0" lvl="0" marL="0" rtl="0">
              <a:lnSpc>
                <a:spcPct val="115000"/>
              </a:lnSpc>
              <a:spcBef>
                <a:spcPts val="0"/>
              </a:spcBef>
              <a:buNone/>
            </a:pPr>
            <a:r>
              <a:t/>
            </a:r>
            <a:endParaRPr sz="1400"/>
          </a:p>
          <a:p>
            <a:pPr lvl="0">
              <a:lnSpc>
                <a:spcPct val="115000"/>
              </a:lnSpc>
              <a:spcBef>
                <a:spcPts val="0"/>
              </a:spcBef>
              <a:buNone/>
            </a:pPr>
            <a:r>
              <a:t/>
            </a:r>
            <a:endParaRP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7" name="Shape 47"/>
        <p:cNvGrpSpPr/>
        <p:nvPr/>
      </p:nvGrpSpPr>
      <p:grpSpPr>
        <a:xfrm>
          <a:off x="0" y="0"/>
          <a:ext cx="0" cy="0"/>
          <a:chOff x="0" y="0"/>
          <a:chExt cx="0" cy="0"/>
        </a:xfrm>
      </p:grpSpPr>
      <p:sp>
        <p:nvSpPr>
          <p:cNvPr id="48" name="Shape 48"/>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sz="3000"/>
              <a:t>Opportunities to Prepare for Your Career</a:t>
            </a:r>
          </a:p>
        </p:txBody>
      </p:sp>
      <p:sp>
        <p:nvSpPr>
          <p:cNvPr id="49" name="Shape 49"/>
          <p:cNvSpPr txBox="1"/>
          <p:nvPr>
            <p:ph idx="1" type="body"/>
          </p:nvPr>
        </p:nvSpPr>
        <p:spPr>
          <a:xfrm>
            <a:off x="457200" y="1114425"/>
            <a:ext cx="8229600" cy="3725699"/>
          </a:xfrm>
          <a:prstGeom prst="rect">
            <a:avLst/>
          </a:prstGeom>
        </p:spPr>
        <p:txBody>
          <a:bodyPr anchorCtr="0" anchor="t" bIns="91425" lIns="91425" rIns="91425" tIns="91425">
            <a:noAutofit/>
          </a:bodyPr>
          <a:lstStyle/>
          <a:p>
            <a:pPr rtl="0">
              <a:spcBef>
                <a:spcPts val="0"/>
              </a:spcBef>
              <a:buNone/>
            </a:pPr>
            <a:r>
              <a:rPr lang="en" sz="1800"/>
              <a:t>Knowing what general direction you’d like to go in will help you prepare to take advantage of opportunities that are available to you here:</a:t>
            </a:r>
          </a:p>
          <a:p>
            <a:pPr indent="-228600" lvl="0" marL="457200" rtl="0">
              <a:spcBef>
                <a:spcPts val="0"/>
              </a:spcBef>
              <a:buSzPct val="100000"/>
            </a:pPr>
            <a:r>
              <a:rPr lang="en" sz="1800"/>
              <a:t>CETL Teaching Classes and Minor</a:t>
            </a:r>
          </a:p>
          <a:p>
            <a:pPr indent="-228600" lvl="0" marL="457200" rtl="0">
              <a:spcBef>
                <a:spcPts val="0"/>
              </a:spcBef>
              <a:buSzPct val="100000"/>
            </a:pPr>
            <a:r>
              <a:rPr lang="en" sz="1800"/>
              <a:t>Opportunities to work with National Labs (existing programs)</a:t>
            </a:r>
          </a:p>
          <a:p>
            <a:pPr indent="-228600" lvl="0" marL="457200" rtl="0">
              <a:spcBef>
                <a:spcPts val="0"/>
              </a:spcBef>
              <a:buSzPct val="100000"/>
            </a:pPr>
            <a:r>
              <a:rPr lang="en" sz="1800"/>
              <a:t>Career Center Resources</a:t>
            </a:r>
          </a:p>
          <a:p>
            <a:pPr indent="-228600" lvl="0" marL="457200" rtl="0">
              <a:spcBef>
                <a:spcPts val="0"/>
              </a:spcBef>
              <a:buSzPct val="100000"/>
            </a:pPr>
            <a:r>
              <a:rPr lang="en" sz="1800"/>
              <a:t>FE/PE Exam Prep</a:t>
            </a:r>
          </a:p>
          <a:p>
            <a:pPr indent="-228600" lvl="0" marL="457200" rtl="0">
              <a:spcBef>
                <a:spcPts val="0"/>
              </a:spcBef>
              <a:buSzPct val="100000"/>
            </a:pPr>
            <a:r>
              <a:rPr lang="en" sz="1800"/>
              <a:t>Internships/Funding from Companies</a:t>
            </a:r>
          </a:p>
          <a:p>
            <a:pPr rtl="0">
              <a:spcBef>
                <a:spcPts val="0"/>
              </a:spcBef>
              <a:buNone/>
            </a:pPr>
            <a:r>
              <a:rPr lang="en" sz="1800"/>
              <a:t>And always….</a:t>
            </a:r>
          </a:p>
          <a:p>
            <a:pPr rtl="0">
              <a:spcBef>
                <a:spcPts val="0"/>
              </a:spcBef>
              <a:buNone/>
            </a:pPr>
            <a:r>
              <a:rPr lang="en" sz="3600"/>
              <a:t>NETWORKING! </a:t>
            </a:r>
          </a:p>
          <a:p>
            <a:pPr lvl="0">
              <a:spcBef>
                <a:spcPts val="0"/>
              </a:spcBef>
              <a:buNone/>
            </a:pPr>
            <a:r>
              <a:rPr lang="en" sz="1800"/>
              <a:t>Make business cards - $20 for 250 at Vistaprint (we will email a template with this presentation)</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3" name="Shape 53"/>
        <p:cNvGrpSpPr/>
        <p:nvPr/>
      </p:nvGrpSpPr>
      <p:grpSpPr>
        <a:xfrm>
          <a:off x="0" y="0"/>
          <a:ext cx="0" cy="0"/>
          <a:chOff x="0" y="0"/>
          <a:chExt cx="0" cy="0"/>
        </a:xfrm>
      </p:grpSpPr>
      <p:sp>
        <p:nvSpPr>
          <p:cNvPr id="54" name="Shape 54"/>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a:t>Your First Year</a:t>
            </a:r>
          </a:p>
        </p:txBody>
      </p:sp>
      <p:sp>
        <p:nvSpPr>
          <p:cNvPr id="55" name="Shape 55"/>
          <p:cNvSpPr txBox="1"/>
          <p:nvPr>
            <p:ph idx="1" type="body"/>
          </p:nvPr>
        </p:nvSpPr>
        <p:spPr>
          <a:xfrm>
            <a:off x="400925" y="1063375"/>
            <a:ext cx="8229600" cy="3725699"/>
          </a:xfrm>
          <a:prstGeom prst="rect">
            <a:avLst/>
          </a:prstGeom>
        </p:spPr>
        <p:txBody>
          <a:bodyPr anchorCtr="0" anchor="t" bIns="91425" lIns="91425" rIns="91425" tIns="91425">
            <a:noAutofit/>
          </a:bodyPr>
          <a:lstStyle/>
          <a:p>
            <a:pPr rtl="0">
              <a:spcBef>
                <a:spcPts val="0"/>
              </a:spcBef>
              <a:buNone/>
            </a:pPr>
            <a:r>
              <a:rPr lang="en" sz="2400"/>
              <a:t>DO NOT:</a:t>
            </a:r>
          </a:p>
          <a:p>
            <a:pPr indent="-228600" lvl="0" marL="457200" rtl="0">
              <a:spcBef>
                <a:spcPts val="0"/>
              </a:spcBef>
              <a:buSzPct val="100000"/>
            </a:pPr>
            <a:r>
              <a:rPr lang="en" sz="1800"/>
              <a:t>Worry about publishing a paper</a:t>
            </a:r>
          </a:p>
          <a:p>
            <a:pPr indent="-228600" lvl="1" marL="914400" rtl="0">
              <a:spcBef>
                <a:spcPts val="0"/>
              </a:spcBef>
              <a:buSzPct val="100000"/>
            </a:pPr>
            <a:r>
              <a:rPr lang="en" sz="1400"/>
              <a:t>At least not as a first author. It is possible you will spend your first year assisting a project that will publish. </a:t>
            </a:r>
          </a:p>
          <a:p>
            <a:pPr indent="-228600" lvl="1" marL="914400" rtl="0">
              <a:spcBef>
                <a:spcPts val="0"/>
              </a:spcBef>
              <a:buSzPct val="100000"/>
            </a:pPr>
            <a:r>
              <a:rPr lang="en" sz="1400"/>
              <a:t>This does depend on your group. Make sure you know what your advisor’s expectations are.</a:t>
            </a:r>
          </a:p>
          <a:p>
            <a:pPr indent="-228600" lvl="0" marL="457200" rtl="0">
              <a:spcBef>
                <a:spcPts val="0"/>
              </a:spcBef>
              <a:buSzPct val="100000"/>
            </a:pPr>
            <a:r>
              <a:rPr lang="en" sz="1800"/>
              <a:t>Start worrying about what your thesis is going to be on</a:t>
            </a:r>
          </a:p>
          <a:p>
            <a:pPr indent="-228600" lvl="1" marL="914400" rtl="0">
              <a:spcBef>
                <a:spcPts val="0"/>
              </a:spcBef>
              <a:buSzPct val="100000"/>
            </a:pPr>
            <a:r>
              <a:rPr lang="en" sz="1400"/>
              <a:t>This is  problem for your second year. You can officially start worrying about this any day after you take the qualifier. But not before.</a:t>
            </a:r>
          </a:p>
          <a:p>
            <a:pPr indent="-228600" lvl="0" marL="457200" rtl="0">
              <a:spcBef>
                <a:spcPts val="0"/>
              </a:spcBef>
              <a:buSzPct val="100000"/>
            </a:pPr>
            <a:r>
              <a:rPr lang="en" sz="1800"/>
              <a:t>Worry about when you’re going to graduate</a:t>
            </a:r>
          </a:p>
          <a:p>
            <a:pPr indent="-228600" lvl="1" marL="914400" rtl="0">
              <a:spcBef>
                <a:spcPts val="0"/>
              </a:spcBef>
              <a:buSzPct val="100000"/>
            </a:pPr>
            <a:r>
              <a:rPr lang="en" sz="1400"/>
              <a:t>Seriously, just don’t</a:t>
            </a:r>
          </a:p>
          <a:p>
            <a:pPr indent="-228600" lvl="0" marL="457200" rtl="0">
              <a:spcBef>
                <a:spcPts val="0"/>
              </a:spcBef>
              <a:buSzPct val="100000"/>
            </a:pPr>
            <a:r>
              <a:rPr lang="en" sz="1800"/>
              <a:t>See this great blog post for other common reasons to fail a PhD: </a:t>
            </a:r>
            <a:r>
              <a:rPr lang="en" sz="1800" u="sng">
                <a:hlinkClick r:id="rId3"/>
              </a:rPr>
              <a:t>http://matt.might.net/articles/ways-to-fail-a-phd/</a:t>
            </a:r>
          </a:p>
          <a:p>
            <a:pPr lvl="0">
              <a:spcBef>
                <a:spcPts val="0"/>
              </a:spcBef>
              <a:buNone/>
            </a:pPr>
            <a:r>
              <a:t/>
            </a:r>
            <a:endParaRPr sz="1800"/>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9" name="Shape 59"/>
        <p:cNvGrpSpPr/>
        <p:nvPr/>
      </p:nvGrpSpPr>
      <p:grpSpPr>
        <a:xfrm>
          <a:off x="0" y="0"/>
          <a:ext cx="0" cy="0"/>
          <a:chOff x="0" y="0"/>
          <a:chExt cx="0" cy="0"/>
        </a:xfrm>
      </p:grpSpPr>
      <p:sp>
        <p:nvSpPr>
          <p:cNvPr id="60" name="Shape 60"/>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a:t>What if I made a mistake?</a:t>
            </a:r>
          </a:p>
        </p:txBody>
      </p:sp>
      <p:sp>
        <p:nvSpPr>
          <p:cNvPr id="61" name="Shape 61"/>
          <p:cNvSpPr txBox="1"/>
          <p:nvPr>
            <p:ph idx="1" type="body"/>
          </p:nvPr>
        </p:nvSpPr>
        <p:spPr>
          <a:xfrm>
            <a:off x="457200" y="1063375"/>
            <a:ext cx="8229600" cy="3725699"/>
          </a:xfrm>
          <a:prstGeom prst="rect">
            <a:avLst/>
          </a:prstGeom>
        </p:spPr>
        <p:txBody>
          <a:bodyPr anchorCtr="0" anchor="t" bIns="91425" lIns="91425" rIns="91425" tIns="91425">
            <a:noAutofit/>
          </a:bodyPr>
          <a:lstStyle/>
          <a:p>
            <a:pPr rtl="0">
              <a:spcBef>
                <a:spcPts val="0"/>
              </a:spcBef>
              <a:buNone/>
            </a:pPr>
            <a:r>
              <a:rPr lang="en"/>
              <a:t>That’s ok. </a:t>
            </a:r>
          </a:p>
          <a:p>
            <a:pPr indent="-228600" lvl="0" marL="457200" rtl="0">
              <a:spcBef>
                <a:spcPts val="0"/>
              </a:spcBef>
            </a:pPr>
            <a:r>
              <a:rPr lang="en"/>
              <a:t>Be really honest with yourself about the problem, what is and isn’t working</a:t>
            </a:r>
          </a:p>
          <a:p>
            <a:pPr indent="-228600" lvl="1" marL="914400" rtl="0">
              <a:spcBef>
                <a:spcPts val="0"/>
              </a:spcBef>
            </a:pPr>
            <a:r>
              <a:rPr lang="en"/>
              <a:t>Advisors, Groups, Classes, Background, etc.</a:t>
            </a:r>
          </a:p>
          <a:p>
            <a:pPr indent="-228600" lvl="0" marL="457200" rtl="0">
              <a:spcBef>
                <a:spcPts val="0"/>
              </a:spcBef>
            </a:pPr>
            <a:r>
              <a:rPr lang="en"/>
              <a:t>Don’t wait until it’s too late to make a change</a:t>
            </a:r>
          </a:p>
          <a:p>
            <a:pPr indent="-228600" lvl="1" marL="914400">
              <a:spcBef>
                <a:spcPts val="0"/>
              </a:spcBef>
            </a:pPr>
            <a:r>
              <a:rPr lang="en"/>
              <a:t>There are SO many resources here to help you, but you can’t take advantage of them if you don’t admit to yourself that there is a problem</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5" name="Shape 65"/>
        <p:cNvGrpSpPr/>
        <p:nvPr/>
      </p:nvGrpSpPr>
      <p:grpSpPr>
        <a:xfrm>
          <a:off x="0" y="0"/>
          <a:ext cx="0" cy="0"/>
          <a:chOff x="0" y="0"/>
          <a:chExt cx="0" cy="0"/>
        </a:xfrm>
      </p:grpSpPr>
      <p:sp>
        <p:nvSpPr>
          <p:cNvPr id="66" name="Shape 66"/>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a:t>Resources</a:t>
            </a:r>
          </a:p>
        </p:txBody>
      </p:sp>
      <p:sp>
        <p:nvSpPr>
          <p:cNvPr id="67" name="Shape 67"/>
          <p:cNvSpPr txBox="1"/>
          <p:nvPr>
            <p:ph idx="1" type="body"/>
          </p:nvPr>
        </p:nvSpPr>
        <p:spPr>
          <a:xfrm>
            <a:off x="457200" y="1063375"/>
            <a:ext cx="8229600" cy="3725699"/>
          </a:xfrm>
          <a:prstGeom prst="rect">
            <a:avLst/>
          </a:prstGeom>
        </p:spPr>
        <p:txBody>
          <a:bodyPr anchorCtr="0" anchor="t" bIns="91425" lIns="91425" rIns="91425" tIns="91425">
            <a:noAutofit/>
          </a:bodyPr>
          <a:lstStyle/>
          <a:p>
            <a:pPr indent="-228600" lvl="0" marL="457200" rtl="0">
              <a:spcBef>
                <a:spcPts val="0"/>
              </a:spcBef>
              <a:buSzPct val="100000"/>
            </a:pPr>
            <a:r>
              <a:rPr lang="en" sz="1800"/>
              <a:t>Advisor/Group Issues?</a:t>
            </a:r>
          </a:p>
          <a:p>
            <a:pPr indent="-228600" lvl="1" marL="914400" rtl="0">
              <a:spcBef>
                <a:spcPts val="0"/>
              </a:spcBef>
              <a:buSzPct val="100000"/>
            </a:pPr>
            <a:r>
              <a:rPr lang="en" sz="1800"/>
              <a:t>Email GSAG anonymously and someone will meet with you to discuss your options (msegsag@gmail.com)</a:t>
            </a:r>
          </a:p>
          <a:p>
            <a:pPr indent="-228600" lvl="1" marL="914400" rtl="0">
              <a:spcBef>
                <a:spcPts val="0"/>
              </a:spcBef>
              <a:buSzPct val="100000"/>
            </a:pPr>
            <a:r>
              <a:rPr lang="en" sz="1800"/>
              <a:t>Meet with Susan and Dr. Bucknall</a:t>
            </a:r>
          </a:p>
          <a:p>
            <a:pPr indent="-228600" lvl="0" marL="457200" rtl="0">
              <a:spcBef>
                <a:spcPts val="0"/>
              </a:spcBef>
              <a:buSzPct val="100000"/>
            </a:pPr>
            <a:r>
              <a:rPr lang="en" sz="1800"/>
              <a:t>Class Issues?</a:t>
            </a:r>
          </a:p>
          <a:p>
            <a:pPr indent="-228600" lvl="1" marL="914400" rtl="0">
              <a:spcBef>
                <a:spcPts val="0"/>
              </a:spcBef>
              <a:buSzPct val="100000"/>
            </a:pPr>
            <a:r>
              <a:rPr lang="en" sz="1800"/>
              <a:t>Meet with Professor</a:t>
            </a:r>
          </a:p>
          <a:p>
            <a:pPr indent="-228600" lvl="1" marL="914400" rtl="0">
              <a:spcBef>
                <a:spcPts val="0"/>
              </a:spcBef>
              <a:buSzPct val="100000"/>
            </a:pPr>
            <a:r>
              <a:rPr lang="en" sz="1800"/>
              <a:t>Tutoring</a:t>
            </a:r>
          </a:p>
          <a:p>
            <a:pPr indent="-228600" lvl="1" marL="914400" rtl="0">
              <a:spcBef>
                <a:spcPts val="0"/>
              </a:spcBef>
              <a:buSzPct val="100000"/>
            </a:pPr>
            <a:r>
              <a:rPr lang="en" sz="1800"/>
              <a:t>Two-Year Track</a:t>
            </a:r>
          </a:p>
          <a:p>
            <a:pPr indent="-228600" lvl="0" marL="457200" rtl="0">
              <a:spcBef>
                <a:spcPts val="0"/>
              </a:spcBef>
              <a:buSzPct val="100000"/>
            </a:pPr>
            <a:r>
              <a:rPr lang="en" sz="1800"/>
              <a:t>Mental Health Issues?</a:t>
            </a:r>
          </a:p>
          <a:p>
            <a:pPr indent="-228600" lvl="1" marL="914400" rtl="0">
              <a:spcBef>
                <a:spcPts val="0"/>
              </a:spcBef>
              <a:buSzPct val="100000"/>
            </a:pPr>
            <a:r>
              <a:rPr lang="en" sz="1800"/>
              <a:t>Counseling: </a:t>
            </a:r>
            <a:r>
              <a:rPr lang="en" sz="1800" u="sng">
                <a:solidFill>
                  <a:schemeClr val="hlink"/>
                </a:solidFill>
                <a:hlinkClick r:id="rId3"/>
              </a:rPr>
              <a:t>http://www.counseling.gatech.edu/</a:t>
            </a:r>
          </a:p>
          <a:p>
            <a:pPr indent="-228600" lvl="0" marL="457200" rtl="0">
              <a:spcBef>
                <a:spcPts val="0"/>
              </a:spcBef>
              <a:buSzPct val="100000"/>
            </a:pPr>
            <a:r>
              <a:rPr lang="en" sz="1800"/>
              <a:t>Financial Issues? </a:t>
            </a:r>
          </a:p>
          <a:p>
            <a:pPr indent="-228600" lvl="1" marL="914400" rtl="0">
              <a:spcBef>
                <a:spcPts val="0"/>
              </a:spcBef>
              <a:buSzPct val="100000"/>
            </a:pPr>
            <a:r>
              <a:rPr lang="en" sz="1800"/>
              <a:t>Financial Aid/Loans: </a:t>
            </a:r>
            <a:r>
              <a:rPr lang="en" sz="1800" u="sng">
                <a:solidFill>
                  <a:schemeClr val="hlink"/>
                </a:solidFill>
                <a:hlinkClick r:id="rId4"/>
              </a:rPr>
              <a:t>http://www.finaid.gatech.edu/</a:t>
            </a:r>
          </a:p>
          <a:p>
            <a:pPr indent="0" lvl="0" marL="457200" rtl="0">
              <a:spcBef>
                <a:spcPts val="0"/>
              </a:spcBef>
              <a:buNone/>
            </a:pPr>
            <a:r>
              <a:t/>
            </a:r>
            <a:endParaRPr sz="1800"/>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1" name="Shape 71"/>
        <p:cNvGrpSpPr/>
        <p:nvPr/>
      </p:nvGrpSpPr>
      <p:grpSpPr>
        <a:xfrm>
          <a:off x="0" y="0"/>
          <a:ext cx="0" cy="0"/>
          <a:chOff x="0" y="0"/>
          <a:chExt cx="0" cy="0"/>
        </a:xfrm>
      </p:grpSpPr>
      <p:sp>
        <p:nvSpPr>
          <p:cNvPr id="72" name="Shape 72"/>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en"/>
              <a:t>Further Reading</a:t>
            </a:r>
          </a:p>
        </p:txBody>
      </p:sp>
      <p:sp>
        <p:nvSpPr>
          <p:cNvPr id="73" name="Shape 73"/>
          <p:cNvSpPr txBox="1"/>
          <p:nvPr>
            <p:ph idx="1" type="body"/>
          </p:nvPr>
        </p:nvSpPr>
        <p:spPr>
          <a:xfrm>
            <a:off x="457200" y="1200150"/>
            <a:ext cx="8229600" cy="3725699"/>
          </a:xfrm>
          <a:prstGeom prst="rect">
            <a:avLst/>
          </a:prstGeom>
        </p:spPr>
        <p:txBody>
          <a:bodyPr anchorCtr="0" anchor="t" bIns="91425" lIns="91425" rIns="91425" tIns="91425">
            <a:noAutofit/>
          </a:bodyPr>
          <a:lstStyle/>
          <a:p>
            <a:pPr indent="-228600" lvl="0" marL="457200" rtl="0">
              <a:spcBef>
                <a:spcPts val="0"/>
              </a:spcBef>
              <a:buSzPct val="100000"/>
            </a:pPr>
            <a:r>
              <a:rPr lang="en" sz="1600"/>
              <a:t>PhD Comics: </a:t>
            </a:r>
            <a:r>
              <a:rPr lang="en" sz="1600" u="sng">
                <a:hlinkClick r:id="rId3"/>
              </a:rPr>
              <a:t>http://phdcomics.com/comics.php</a:t>
            </a:r>
          </a:p>
          <a:p>
            <a:pPr indent="-228600" lvl="0" marL="457200" rtl="0">
              <a:spcBef>
                <a:spcPts val="0"/>
              </a:spcBef>
              <a:buSzPct val="100000"/>
            </a:pPr>
            <a:r>
              <a:rPr lang="en" sz="1600"/>
              <a:t>A PhD Is Not Enough: </a:t>
            </a:r>
            <a:r>
              <a:rPr lang="en" sz="1600" u="sng">
                <a:hlinkClick r:id="rId4"/>
              </a:rPr>
              <a:t>http://amzn.com/0465022227</a:t>
            </a:r>
          </a:p>
          <a:p>
            <a:pPr indent="-228600" lvl="0" marL="457200" rtl="0">
              <a:spcBef>
                <a:spcPts val="0"/>
              </a:spcBef>
              <a:buSzPct val="100000"/>
            </a:pPr>
            <a:r>
              <a:rPr lang="en" sz="1600"/>
              <a:t>Surviving Your Stupid Stupid Decision to Go to Grad School: </a:t>
            </a:r>
            <a:r>
              <a:rPr lang="en" sz="1600" u="sng">
                <a:hlinkClick r:id="rId5"/>
              </a:rPr>
              <a:t>http://amzn.com/B0036S4EJQ</a:t>
            </a:r>
          </a:p>
          <a:p>
            <a:pPr indent="-228600" lvl="0" marL="457200" rtl="0">
              <a:spcBef>
                <a:spcPts val="0"/>
              </a:spcBef>
              <a:buSzPct val="100000"/>
            </a:pPr>
            <a:r>
              <a:rPr lang="en" sz="1600"/>
              <a:t>Getting What You Came For: The Smart Student’s Guide to Getting an M.A. or Ph.D.: </a:t>
            </a:r>
            <a:r>
              <a:rPr lang="en" sz="1600" u="sng">
                <a:hlinkClick r:id="rId6"/>
              </a:rPr>
              <a:t>http://amzn.com/0374524777</a:t>
            </a:r>
          </a:p>
          <a:p>
            <a:pPr indent="-228600" lvl="0" marL="457200" rtl="0">
              <a:spcBef>
                <a:spcPts val="0"/>
              </a:spcBef>
              <a:buSzPct val="100000"/>
            </a:pPr>
            <a:r>
              <a:rPr lang="en" sz="1600"/>
              <a:t>The Smart Way to Your PhD: 200 Secrets from 100 Graduates: </a:t>
            </a:r>
            <a:r>
              <a:rPr lang="en" sz="1600" u="sng">
                <a:hlinkClick r:id="rId7"/>
              </a:rPr>
              <a:t>http://amzn.com/0982109202</a:t>
            </a:r>
          </a:p>
          <a:p>
            <a:pPr indent="-228600" lvl="0" marL="457200" rtl="0">
              <a:spcBef>
                <a:spcPts val="0"/>
              </a:spcBef>
              <a:buSzPct val="100000"/>
            </a:pPr>
            <a:r>
              <a:rPr lang="en" sz="1600"/>
              <a:t>Also anything on this blog: </a:t>
            </a:r>
            <a:r>
              <a:rPr lang="en" sz="1600" u="sng">
                <a:hlinkClick r:id="rId8"/>
              </a:rPr>
              <a:t>http://matt.might.net/articles/books-papers-materials-for-graduate-students/</a:t>
            </a:r>
          </a:p>
          <a:p>
            <a:pPr lvl="0">
              <a:spcBef>
                <a:spcPts val="0"/>
              </a:spcBef>
              <a:buNone/>
            </a:pPr>
            <a:r>
              <a:t/>
            </a:r>
            <a:endParaRPr sz="1800"/>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