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sldIdLst>
    <p:sldId id="261" r:id="rId4"/>
    <p:sldId id="263" r:id="rId5"/>
    <p:sldId id="264" r:id="rId6"/>
    <p:sldId id="265" r:id="rId7"/>
    <p:sldId id="266" r:id="rId8"/>
    <p:sldId id="267" r:id="rId9"/>
    <p:sldId id="268" r:id="rId10"/>
    <p:sldId id="269" r:id="rId11"/>
    <p:sldId id="270" r:id="rId12"/>
    <p:sldId id="271"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94680"/>
  </p:normalViewPr>
  <p:slideViewPr>
    <p:cSldViewPr snapToGrid="0" snapToObjects="1">
      <p:cViewPr varScale="1">
        <p:scale>
          <a:sx n="124" d="100"/>
          <a:sy n="124" d="100"/>
        </p:scale>
        <p:origin x="1290" y="108"/>
      </p:cViewPr>
      <p:guideLst>
        <p:guide orient="horz" pos="773"/>
        <p:guide pos="183"/>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rad.gatech.edu/thesis/forms.php"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grad.gatech.edu/admin/advise_policy.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Dissertation Proposal</a:t>
            </a:r>
            <a:endParaRPr lang="en-US" dirty="0"/>
          </a:p>
        </p:txBody>
      </p:sp>
      <p:sp>
        <p:nvSpPr>
          <p:cNvPr id="3" name="Subtitle 2"/>
          <p:cNvSpPr>
            <a:spLocks noGrp="1"/>
          </p:cNvSpPr>
          <p:nvPr>
            <p:ph type="subTitle" idx="1"/>
          </p:nvPr>
        </p:nvSpPr>
        <p:spPr/>
        <p:txBody>
          <a:bodyPr/>
          <a:lstStyle/>
          <a:p>
            <a:r>
              <a:rPr lang="en-US" dirty="0" smtClean="0"/>
              <a:t>What you need to know before, during, and after</a:t>
            </a:r>
            <a:endParaRPr lang="en-US" dirty="0"/>
          </a:p>
        </p:txBody>
      </p:sp>
    </p:spTree>
    <p:extLst>
      <p:ext uri="{BB962C8B-B14F-4D97-AF65-F5344CB8AC3E}">
        <p14:creationId xmlns:p14="http://schemas.microsoft.com/office/powerpoint/2010/main" val="198224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the successful defense of the proposal, a completed </a:t>
            </a:r>
            <a:r>
              <a:rPr lang="en-US" b="1" dirty="0"/>
              <a:t>Request for Admission to Ph.D. Candidacy</a:t>
            </a:r>
            <a:r>
              <a:rPr lang="en-US" dirty="0"/>
              <a:t> form approved by the Final Doctoral Examination </a:t>
            </a:r>
            <a:r>
              <a:rPr lang="en-US" dirty="0" smtClean="0"/>
              <a:t>Committee </a:t>
            </a:r>
            <a:r>
              <a:rPr lang="en-US" dirty="0"/>
              <a:t>must be submitted to the School Office for Graduate Studies &amp; Research. This form is available on the GT Graduate Office website: </a:t>
            </a:r>
            <a:r>
              <a:rPr lang="en-US" u="sng" dirty="0">
                <a:hlinkClick r:id="rId2"/>
              </a:rPr>
              <a:t>http://www.grad.gatech.edu/thesis/forms.php</a:t>
            </a:r>
            <a:r>
              <a:rPr lang="en-US" dirty="0"/>
              <a:t>. </a:t>
            </a:r>
          </a:p>
          <a:p>
            <a:r>
              <a:rPr lang="en-US" dirty="0"/>
              <a:t> </a:t>
            </a:r>
          </a:p>
          <a:p>
            <a:r>
              <a:rPr lang="en-US" dirty="0"/>
              <a:t>After completing all course requirements, achieving a satisfactory scholastic record (at least 3.0 GPA), passing the Ph.D. Comprehensive Exam, defending the dissertation proposal, and receiving approval of the dissertation topic, the GT Office of Graduate Studies and Research will formally admit the student to candidacy for the Ph.D. degree.</a:t>
            </a:r>
          </a:p>
        </p:txBody>
      </p:sp>
      <p:sp>
        <p:nvSpPr>
          <p:cNvPr id="3" name="Title 2"/>
          <p:cNvSpPr>
            <a:spLocks noGrp="1"/>
          </p:cNvSpPr>
          <p:nvPr>
            <p:ph type="title"/>
          </p:nvPr>
        </p:nvSpPr>
        <p:spPr>
          <a:xfrm>
            <a:off x="1" y="0"/>
            <a:ext cx="6382511" cy="991352"/>
          </a:xfrm>
        </p:spPr>
        <p:txBody>
          <a:bodyPr/>
          <a:lstStyle/>
          <a:p>
            <a:r>
              <a:rPr lang="en-US" dirty="0" smtClean="0"/>
              <a:t>What’s next?</a:t>
            </a:r>
            <a:endParaRPr lang="en-US" dirty="0"/>
          </a:p>
        </p:txBody>
      </p:sp>
    </p:spTree>
    <p:extLst>
      <p:ext uri="{BB962C8B-B14F-4D97-AF65-F5344CB8AC3E}">
        <p14:creationId xmlns:p14="http://schemas.microsoft.com/office/powerpoint/2010/main" val="83615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382511" cy="991352"/>
          </a:xfrm>
        </p:spPr>
        <p:txBody>
          <a:bodyPr/>
          <a:lstStyle/>
          <a:p>
            <a:r>
              <a:rPr lang="en-US" dirty="0" smtClean="0"/>
              <a:t>Questions?</a:t>
            </a:r>
            <a:endParaRPr lang="en-US" dirty="0"/>
          </a:p>
        </p:txBody>
      </p:sp>
      <p:pic>
        <p:nvPicPr>
          <p:cNvPr id="12" name="Picture 11" descr="Question mark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68" y="1500530"/>
            <a:ext cx="4169664" cy="3856940"/>
          </a:xfrm>
          <a:prstGeom prst="rect">
            <a:avLst/>
          </a:prstGeom>
        </p:spPr>
      </p:pic>
    </p:spTree>
    <p:extLst>
      <p:ext uri="{BB962C8B-B14F-4D97-AF65-F5344CB8AC3E}">
        <p14:creationId xmlns:p14="http://schemas.microsoft.com/office/powerpoint/2010/main" val="183588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mj-lt"/>
              <a:buAutoNum type="arabicPeriod"/>
            </a:pPr>
            <a:r>
              <a:rPr lang="en-US" dirty="0" smtClean="0"/>
              <a:t>An important </a:t>
            </a:r>
            <a:r>
              <a:rPr lang="en-US" dirty="0"/>
              <a:t>first step towards writing your final dissertation on a taught or </a:t>
            </a:r>
            <a:r>
              <a:rPr lang="en-US" dirty="0" smtClean="0"/>
              <a:t>research masters </a:t>
            </a:r>
            <a:r>
              <a:rPr lang="en-US" dirty="0"/>
              <a:t>course, or a PhD level course</a:t>
            </a:r>
            <a:r>
              <a:rPr lang="en-US" dirty="0" smtClean="0"/>
              <a:t>.</a:t>
            </a:r>
          </a:p>
          <a:p>
            <a:pPr marL="342900" indent="-342900">
              <a:buFont typeface="+mj-lt"/>
              <a:buAutoNum type="arabicPeriod"/>
            </a:pPr>
            <a:r>
              <a:rPr lang="en-US" dirty="0" smtClean="0"/>
              <a:t>Needs to be unique – must give promise of being a genuine addition to the fundamental knowledge in the field or a new and better interpretation of facts already known.</a:t>
            </a:r>
          </a:p>
          <a:p>
            <a:pPr marL="342900" indent="-342900">
              <a:buFont typeface="+mj-lt"/>
              <a:buAutoNum type="arabicPeriod"/>
            </a:pPr>
            <a:r>
              <a:rPr lang="en-US" dirty="0" smtClean="0"/>
              <a:t>Sets the stage for your research</a:t>
            </a:r>
          </a:p>
          <a:p>
            <a:pPr marL="342900" indent="-342900">
              <a:buFont typeface="+mj-lt"/>
              <a:buAutoNum type="arabicPeriod"/>
            </a:pPr>
            <a:r>
              <a:rPr lang="en-US" dirty="0" smtClean="0"/>
              <a:t>Should help you make a clear plan for your final project – a table of contents for your research</a:t>
            </a:r>
          </a:p>
          <a:p>
            <a:pPr marL="342900" indent="-342900">
              <a:buFont typeface="+mj-lt"/>
              <a:buAutoNum type="arabicPeriod"/>
            </a:pPr>
            <a:r>
              <a:rPr lang="en-US" dirty="0" smtClean="0"/>
              <a:t>Will help you explain what it is you intend to examine and how you plan to collect and analyze your data</a:t>
            </a:r>
          </a:p>
          <a:p>
            <a:pPr marL="342900" indent="-342900">
              <a:buFont typeface="+mj-lt"/>
              <a:buAutoNum type="arabicPeriod"/>
            </a:pPr>
            <a:r>
              <a:rPr lang="en-US" dirty="0" smtClean="0"/>
              <a:t>Does not have to be planned out exactly, as your topic might change a little during the course of your research</a:t>
            </a:r>
          </a:p>
          <a:p>
            <a:pPr marL="342900" indent="-342900">
              <a:buFont typeface="+mj-lt"/>
              <a:buAutoNum type="arabicPeriod"/>
            </a:pPr>
            <a:endParaRPr lang="en-US" dirty="0"/>
          </a:p>
        </p:txBody>
      </p:sp>
      <p:sp>
        <p:nvSpPr>
          <p:cNvPr id="3" name="Title 2"/>
          <p:cNvSpPr>
            <a:spLocks noGrp="1"/>
          </p:cNvSpPr>
          <p:nvPr>
            <p:ph type="title"/>
          </p:nvPr>
        </p:nvSpPr>
        <p:spPr/>
        <p:txBody>
          <a:bodyPr/>
          <a:lstStyle/>
          <a:p>
            <a:r>
              <a:rPr lang="en-US" dirty="0" smtClean="0"/>
              <a:t>What is a dissertation proposal?</a:t>
            </a:r>
            <a:endParaRPr lang="en-US" dirty="0"/>
          </a:p>
        </p:txBody>
      </p:sp>
    </p:spTree>
    <p:extLst>
      <p:ext uri="{BB962C8B-B14F-4D97-AF65-F5344CB8AC3E}">
        <p14:creationId xmlns:p14="http://schemas.microsoft.com/office/powerpoint/2010/main" val="2011346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According to the MSE Graduate Student Handbook, the “dissertation proposal defense must be held within 12 months after the student has passed the Ph.D. Comprehensive Exam.”</a:t>
            </a:r>
            <a:endParaRPr lang="en-US" dirty="0"/>
          </a:p>
          <a:p>
            <a:endParaRPr lang="en-US" dirty="0" smtClean="0"/>
          </a:p>
          <a:p>
            <a:r>
              <a:rPr lang="en-US" i="1" dirty="0" smtClean="0"/>
              <a:t>Note: </a:t>
            </a:r>
            <a:r>
              <a:rPr lang="en-US" i="1" dirty="0"/>
              <a:t>All </a:t>
            </a:r>
            <a:r>
              <a:rPr lang="en-US" i="1" dirty="0" smtClean="0"/>
              <a:t>coursework, with the exception of the minor coursework, </a:t>
            </a:r>
            <a:r>
              <a:rPr lang="en-US" i="1" dirty="0"/>
              <a:t>must be complete or in </a:t>
            </a:r>
            <a:r>
              <a:rPr lang="en-US" i="1" dirty="0" smtClean="0"/>
              <a:t>progress (IP) </a:t>
            </a:r>
            <a:r>
              <a:rPr lang="en-US" i="1" dirty="0"/>
              <a:t>before you </a:t>
            </a:r>
            <a:r>
              <a:rPr lang="en-US" i="1" dirty="0" smtClean="0"/>
              <a:t>propose.</a:t>
            </a:r>
            <a:endParaRPr lang="en-US" dirty="0" smtClean="0"/>
          </a:p>
          <a:p>
            <a:endParaRPr lang="en-US" i="1" dirty="0"/>
          </a:p>
          <a:p>
            <a:endParaRPr lang="en-US" b="1" i="1" dirty="0" smtClean="0"/>
          </a:p>
          <a:p>
            <a:endParaRPr lang="en-US" b="1" i="1" dirty="0"/>
          </a:p>
          <a:p>
            <a:r>
              <a:rPr lang="en-US" b="1" i="1" dirty="0" smtClean="0"/>
              <a:t>Written </a:t>
            </a:r>
            <a:r>
              <a:rPr lang="en-US" b="1" i="1" dirty="0"/>
              <a:t>notice of this oral presentation clearly stating topic, time, date and place </a:t>
            </a:r>
            <a:r>
              <a:rPr lang="en-US" b="1" i="1" dirty="0" smtClean="0"/>
              <a:t>MUST </a:t>
            </a:r>
            <a:r>
              <a:rPr lang="en-US" b="1" i="1" dirty="0"/>
              <a:t>be given to the School populace at least </a:t>
            </a:r>
            <a:r>
              <a:rPr lang="en-US" b="1" i="1" u="sng" dirty="0" smtClean="0"/>
              <a:t>2 </a:t>
            </a:r>
            <a:r>
              <a:rPr lang="en-US" b="1" i="1" u="sng" dirty="0"/>
              <a:t>weeks </a:t>
            </a:r>
            <a:r>
              <a:rPr lang="en-US" b="1" i="1" dirty="0"/>
              <a:t>before the presentation.</a:t>
            </a:r>
            <a:endParaRPr lang="en-US" b="1" i="1" dirty="0" smtClean="0"/>
          </a:p>
        </p:txBody>
      </p:sp>
      <p:sp>
        <p:nvSpPr>
          <p:cNvPr id="3" name="Title 2"/>
          <p:cNvSpPr>
            <a:spLocks noGrp="1"/>
          </p:cNvSpPr>
          <p:nvPr>
            <p:ph type="title"/>
          </p:nvPr>
        </p:nvSpPr>
        <p:spPr/>
        <p:txBody>
          <a:bodyPr/>
          <a:lstStyle/>
          <a:p>
            <a:r>
              <a:rPr lang="en-US" dirty="0" smtClean="0"/>
              <a:t>When do I need to propose?</a:t>
            </a:r>
            <a:endParaRPr lang="en-US" dirty="0"/>
          </a:p>
        </p:txBody>
      </p:sp>
      <p:pic>
        <p:nvPicPr>
          <p:cNvPr id="4" name="Picture 3" descr="Q Ally Research: Tipos de riesgos percibidos en la compra"/>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017" y="3757876"/>
            <a:ext cx="1137236" cy="909790"/>
          </a:xfrm>
          <a:prstGeom prst="rect">
            <a:avLst/>
          </a:prstGeom>
        </p:spPr>
      </p:pic>
    </p:spTree>
    <p:extLst>
      <p:ext uri="{BB962C8B-B14F-4D97-AF65-F5344CB8AC3E}">
        <p14:creationId xmlns:p14="http://schemas.microsoft.com/office/powerpoint/2010/main" val="44471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405609"/>
            <a:ext cx="8830733" cy="4673600"/>
          </a:xfrm>
        </p:spPr>
        <p:txBody>
          <a:bodyPr/>
          <a:lstStyle/>
          <a:p>
            <a:pPr marL="285750" indent="-285750">
              <a:buFont typeface="Arial" panose="020B0604020202020204" pitchFamily="34" charset="0"/>
              <a:buChar char="•"/>
            </a:pPr>
            <a:r>
              <a:rPr lang="en-US" dirty="0"/>
              <a:t>Executive summary clearly identifying the topic and the need of the research</a:t>
            </a:r>
          </a:p>
          <a:p>
            <a:pPr marL="285750" indent="-285750">
              <a:buFont typeface="Arial" panose="020B0604020202020204" pitchFamily="34" charset="0"/>
              <a:buChar char="•"/>
            </a:pPr>
            <a:r>
              <a:rPr lang="en-US" dirty="0" smtClean="0"/>
              <a:t>A </a:t>
            </a:r>
            <a:r>
              <a:rPr lang="en-US" dirty="0"/>
              <a:t>critical analysis of the related literature including current state of the art</a:t>
            </a:r>
          </a:p>
          <a:p>
            <a:pPr marL="285750" indent="-285750">
              <a:buFont typeface="Arial" panose="020B0604020202020204" pitchFamily="34" charset="0"/>
              <a:buChar char="•"/>
            </a:pPr>
            <a:r>
              <a:rPr lang="en-US" dirty="0" smtClean="0"/>
              <a:t>Description </a:t>
            </a:r>
            <a:r>
              <a:rPr lang="en-US" dirty="0"/>
              <a:t>of the overall objectives of the proposed research</a:t>
            </a:r>
          </a:p>
          <a:p>
            <a:pPr marL="285750" indent="-285750">
              <a:buFont typeface="Arial" panose="020B0604020202020204" pitchFamily="34" charset="0"/>
              <a:buChar char="•"/>
            </a:pPr>
            <a:r>
              <a:rPr lang="en-US" dirty="0" smtClean="0"/>
              <a:t>Discussion </a:t>
            </a:r>
            <a:r>
              <a:rPr lang="en-US" dirty="0"/>
              <a:t>of the theoretical, fundamental and/or experimental approaches to be used </a:t>
            </a:r>
            <a:r>
              <a:rPr lang="en-US" dirty="0" smtClean="0"/>
              <a:t>to achieve </a:t>
            </a:r>
            <a:r>
              <a:rPr lang="en-US" dirty="0"/>
              <a:t>the objectives</a:t>
            </a:r>
          </a:p>
          <a:p>
            <a:pPr marL="285750" indent="-285750">
              <a:buFont typeface="Arial" panose="020B0604020202020204" pitchFamily="34" charset="0"/>
              <a:buChar char="•"/>
            </a:pPr>
            <a:r>
              <a:rPr lang="en-US" dirty="0" smtClean="0"/>
              <a:t>Preliminary </a:t>
            </a:r>
            <a:r>
              <a:rPr lang="en-US" dirty="0"/>
              <a:t>results and discussion</a:t>
            </a:r>
          </a:p>
          <a:p>
            <a:pPr marL="285750" indent="-285750">
              <a:buFont typeface="Arial" panose="020B0604020202020204" pitchFamily="34" charset="0"/>
              <a:buChar char="•"/>
            </a:pPr>
            <a:r>
              <a:rPr lang="en-US" dirty="0" smtClean="0"/>
              <a:t>Detailed </a:t>
            </a:r>
            <a:r>
              <a:rPr lang="en-US" dirty="0"/>
              <a:t>project work plan/timeline for completion e.g. Gantt </a:t>
            </a:r>
            <a:r>
              <a:rPr lang="en-US" dirty="0" smtClean="0"/>
              <a:t>chart</a:t>
            </a:r>
            <a:endParaRPr lang="en-US" dirty="0"/>
          </a:p>
        </p:txBody>
      </p:sp>
      <p:sp>
        <p:nvSpPr>
          <p:cNvPr id="3" name="Title 2"/>
          <p:cNvSpPr>
            <a:spLocks noGrp="1"/>
          </p:cNvSpPr>
          <p:nvPr>
            <p:ph type="title"/>
          </p:nvPr>
        </p:nvSpPr>
        <p:spPr>
          <a:xfrm>
            <a:off x="1" y="0"/>
            <a:ext cx="6382511" cy="991352"/>
          </a:xfrm>
        </p:spPr>
        <p:txBody>
          <a:bodyPr/>
          <a:lstStyle/>
          <a:p>
            <a:r>
              <a:rPr lang="en-US" dirty="0" smtClean="0"/>
              <a:t>What should the dissertation proposal include?</a:t>
            </a:r>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3058245" y="3980613"/>
            <a:ext cx="3027510" cy="2459850"/>
          </a:xfrm>
          <a:prstGeom prst="rect">
            <a:avLst/>
          </a:prstGeom>
        </p:spPr>
      </p:pic>
    </p:spTree>
    <p:extLst>
      <p:ext uri="{BB962C8B-B14F-4D97-AF65-F5344CB8AC3E}">
        <p14:creationId xmlns:p14="http://schemas.microsoft.com/office/powerpoint/2010/main" val="444145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recommended length of this proposal document should be not exceed 20 pages of </a:t>
            </a:r>
            <a:r>
              <a:rPr lang="en-US" dirty="0" smtClean="0"/>
              <a:t>text (</a:t>
            </a:r>
            <a:r>
              <a:rPr lang="en-US" dirty="0"/>
              <a:t>assuming a minimum 11 </a:t>
            </a:r>
            <a:r>
              <a:rPr lang="en-US" dirty="0" smtClean="0"/>
              <a:t>pt. </a:t>
            </a:r>
            <a:r>
              <a:rPr lang="en-US" dirty="0"/>
              <a:t>font, single line spacing, and 2.5 cm margins) i.e. an </a:t>
            </a:r>
            <a:r>
              <a:rPr lang="en-US" dirty="0" smtClean="0"/>
              <a:t>approximate maximum </a:t>
            </a:r>
            <a:r>
              <a:rPr lang="en-US" dirty="0"/>
              <a:t>of 12000 words. Tables, figures and references would not be counted in this </a:t>
            </a:r>
            <a:r>
              <a:rPr lang="en-US" dirty="0" smtClean="0"/>
              <a:t>page/word limit</a:t>
            </a:r>
            <a:r>
              <a:rPr lang="en-US" dirty="0"/>
              <a:t>. </a:t>
            </a:r>
          </a:p>
        </p:txBody>
      </p:sp>
      <p:sp>
        <p:nvSpPr>
          <p:cNvPr id="3" name="Title 2"/>
          <p:cNvSpPr>
            <a:spLocks noGrp="1"/>
          </p:cNvSpPr>
          <p:nvPr>
            <p:ph type="title"/>
          </p:nvPr>
        </p:nvSpPr>
        <p:spPr>
          <a:xfrm>
            <a:off x="1" y="0"/>
            <a:ext cx="6382511" cy="991352"/>
          </a:xfrm>
        </p:spPr>
        <p:txBody>
          <a:bodyPr/>
          <a:lstStyle/>
          <a:p>
            <a:r>
              <a:rPr lang="en-US" dirty="0" smtClean="0"/>
              <a:t>How long should the dissertation proposal be?</a:t>
            </a:r>
            <a:endParaRPr lang="en-US" dirty="0"/>
          </a:p>
        </p:txBody>
      </p:sp>
    </p:spTree>
    <p:extLst>
      <p:ext uri="{BB962C8B-B14F-4D97-AF65-F5344CB8AC3E}">
        <p14:creationId xmlns:p14="http://schemas.microsoft.com/office/powerpoint/2010/main" val="272253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a:t>
            </a:r>
            <a:r>
              <a:rPr lang="en-US" dirty="0" smtClean="0"/>
              <a:t>2 </a:t>
            </a:r>
            <a:r>
              <a:rPr lang="en-US" dirty="0"/>
              <a:t>committees which function to advise, approve and conduct the final doctoral oral examination of the thesis and the student's knowledge of the field in which it lies</a:t>
            </a:r>
            <a:r>
              <a:rPr lang="en-US" dirty="0" smtClean="0"/>
              <a:t>. </a:t>
            </a:r>
            <a:endParaRPr lang="en-US" dirty="0"/>
          </a:p>
          <a:p>
            <a:pPr marL="342900" indent="-342900">
              <a:buFont typeface="+mj-lt"/>
              <a:buAutoNum type="arabicPeriod"/>
            </a:pPr>
            <a:r>
              <a:rPr lang="en-US" b="1" dirty="0" smtClean="0"/>
              <a:t>Thesis </a:t>
            </a:r>
            <a:r>
              <a:rPr lang="en-US" b="1" dirty="0"/>
              <a:t>Advisory Committee or the Thesis Reading </a:t>
            </a:r>
            <a:r>
              <a:rPr lang="en-US" b="1" dirty="0" smtClean="0"/>
              <a:t>Committee</a:t>
            </a:r>
          </a:p>
          <a:p>
            <a:pPr marL="692658" lvl="1" indent="-342900">
              <a:buFont typeface="+mj-lt"/>
              <a:buAutoNum type="alphaLcPeriod"/>
            </a:pPr>
            <a:r>
              <a:rPr lang="en-US" dirty="0" smtClean="0"/>
              <a:t>Consists </a:t>
            </a:r>
            <a:r>
              <a:rPr lang="en-US" dirty="0"/>
              <a:t>of at least three persons, one of whom is the Thesis Advisor.  </a:t>
            </a:r>
            <a:endParaRPr lang="en-US" dirty="0" smtClean="0"/>
          </a:p>
          <a:p>
            <a:pPr marL="692658" lvl="1" indent="-342900">
              <a:buFont typeface="+mj-lt"/>
              <a:buAutoNum type="alphaLcPeriod"/>
            </a:pPr>
            <a:r>
              <a:rPr lang="en-US" dirty="0" smtClean="0"/>
              <a:t>Approves the </a:t>
            </a:r>
            <a:r>
              <a:rPr lang="en-US" dirty="0"/>
              <a:t>research topic, provides advice and guidance during the research and is charged with approving the thesis when the research is completed and presented as the doctoral thesis.  When the Thesis Advisory Committee considers the thesis to be satisfactory, a recommendation is made to </a:t>
            </a:r>
            <a:r>
              <a:rPr lang="en-US" dirty="0" smtClean="0"/>
              <a:t>the Vice </a:t>
            </a:r>
            <a:r>
              <a:rPr lang="en-US" dirty="0"/>
              <a:t>Provost for Graduate Education and Faculty </a:t>
            </a:r>
            <a:r>
              <a:rPr lang="en-US" dirty="0" smtClean="0"/>
              <a:t>Affairs for </a:t>
            </a:r>
            <a:r>
              <a:rPr lang="en-US" dirty="0"/>
              <a:t>the appointment of the second </a:t>
            </a:r>
            <a:r>
              <a:rPr lang="en-US" dirty="0" smtClean="0"/>
              <a:t>committee.</a:t>
            </a:r>
            <a:br>
              <a:rPr lang="en-US" dirty="0" smtClean="0"/>
            </a:br>
            <a:endParaRPr lang="en-US" dirty="0" smtClean="0"/>
          </a:p>
          <a:p>
            <a:pPr marL="342900" indent="-342900">
              <a:buFont typeface="+mj-lt"/>
              <a:buAutoNum type="arabicPeriod"/>
            </a:pPr>
            <a:r>
              <a:rPr lang="en-US" b="1" dirty="0" smtClean="0"/>
              <a:t>Final </a:t>
            </a:r>
            <a:r>
              <a:rPr lang="en-US" b="1" dirty="0"/>
              <a:t>Doctoral Examination </a:t>
            </a:r>
            <a:r>
              <a:rPr lang="en-US" b="1" dirty="0" smtClean="0"/>
              <a:t>Committee</a:t>
            </a:r>
          </a:p>
          <a:p>
            <a:pPr marL="692658" lvl="1" indent="-342900">
              <a:buFont typeface="+mj-lt"/>
              <a:buAutoNum type="alphaLcPeriod"/>
            </a:pPr>
            <a:r>
              <a:rPr lang="en-US" dirty="0" smtClean="0"/>
              <a:t>Consists </a:t>
            </a:r>
            <a:r>
              <a:rPr lang="en-US" dirty="0"/>
              <a:t>of at least five individuals</a:t>
            </a:r>
            <a:r>
              <a:rPr lang="en-US" dirty="0" smtClean="0"/>
              <a:t>.</a:t>
            </a:r>
          </a:p>
          <a:p>
            <a:pPr marL="692658" lvl="1" indent="-342900">
              <a:buFont typeface="+mj-lt"/>
              <a:buAutoNum type="alphaLcPeriod"/>
            </a:pPr>
            <a:r>
              <a:rPr lang="en-US" dirty="0" smtClean="0"/>
              <a:t>Always </a:t>
            </a:r>
            <a:r>
              <a:rPr lang="en-US" dirty="0"/>
              <a:t>contains the Thesis Advisory Committee members and others as </a:t>
            </a:r>
            <a:r>
              <a:rPr lang="en-US" dirty="0" smtClean="0"/>
              <a:t>appropriate. </a:t>
            </a:r>
            <a:endParaRPr lang="en-US" dirty="0"/>
          </a:p>
          <a:p>
            <a:endParaRPr lang="en-US" dirty="0"/>
          </a:p>
        </p:txBody>
      </p:sp>
      <p:sp>
        <p:nvSpPr>
          <p:cNvPr id="3" name="Title 2"/>
          <p:cNvSpPr>
            <a:spLocks noGrp="1"/>
          </p:cNvSpPr>
          <p:nvPr>
            <p:ph type="title"/>
          </p:nvPr>
        </p:nvSpPr>
        <p:spPr>
          <a:xfrm>
            <a:off x="1" y="0"/>
            <a:ext cx="6382511" cy="991352"/>
          </a:xfrm>
        </p:spPr>
        <p:txBody>
          <a:bodyPr/>
          <a:lstStyle/>
          <a:p>
            <a:r>
              <a:rPr lang="en-US" dirty="0" smtClean="0"/>
              <a:t>Who reviews the dissertation proposal?</a:t>
            </a:r>
            <a:endParaRPr lang="en-US" dirty="0"/>
          </a:p>
        </p:txBody>
      </p:sp>
    </p:spTree>
    <p:extLst>
      <p:ext uri="{BB962C8B-B14F-4D97-AF65-F5344CB8AC3E}">
        <p14:creationId xmlns:p14="http://schemas.microsoft.com/office/powerpoint/2010/main" val="2340306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Thesis Advisory Committee consists of at least </a:t>
            </a:r>
            <a:r>
              <a:rPr lang="en-US" dirty="0" smtClean="0"/>
              <a:t>3 </a:t>
            </a:r>
            <a:r>
              <a:rPr lang="en-US" dirty="0"/>
              <a:t>members satisfying the following: </a:t>
            </a:r>
            <a:r>
              <a:rPr lang="en-US" dirty="0" smtClean="0"/>
              <a:t/>
            </a:r>
            <a:br>
              <a:rPr lang="en-US" dirty="0" smtClean="0"/>
            </a:br>
            <a:r>
              <a:rPr lang="en-US" dirty="0" smtClean="0"/>
              <a:t> </a:t>
            </a:r>
          </a:p>
          <a:p>
            <a:pPr marL="342900" indent="-342900">
              <a:buAutoNum type="arabicParenBoth"/>
            </a:pPr>
            <a:r>
              <a:rPr lang="en-US" dirty="0" smtClean="0"/>
              <a:t>the </a:t>
            </a:r>
            <a:r>
              <a:rPr lang="en-US" dirty="0"/>
              <a:t>thesis advisor shall be a member of the Academic Faculty (with approval of the school or college Graduate Committee, an adjunct* faculty member appointed for the specific purpose of advising graduate students may serve as the thesis advisor); </a:t>
            </a:r>
            <a:r>
              <a:rPr lang="en-US" dirty="0" smtClean="0"/>
              <a:t/>
            </a:r>
            <a:br>
              <a:rPr lang="en-US" dirty="0" smtClean="0"/>
            </a:br>
            <a:endParaRPr lang="en-US" dirty="0" smtClean="0"/>
          </a:p>
          <a:p>
            <a:pPr marL="342900" indent="-342900">
              <a:buAutoNum type="arabicParenBoth"/>
            </a:pPr>
            <a:r>
              <a:rPr lang="en-US" dirty="0" smtClean="0"/>
              <a:t>the </a:t>
            </a:r>
            <a:r>
              <a:rPr lang="en-US" dirty="0"/>
              <a:t>majority of committee members shall be members of the Academic Faculty.  The Committee is approved by the Graduate Committee of the School of College, recommended by the School Director through the College Dean, and appointed by the Vice Provost for Graduate Education and Faculty Affairs </a:t>
            </a:r>
            <a:br>
              <a:rPr lang="en-US" dirty="0"/>
            </a:br>
            <a:r>
              <a:rPr lang="en-US" dirty="0"/>
              <a:t/>
            </a:r>
            <a:br>
              <a:rPr lang="en-US" dirty="0"/>
            </a:br>
            <a:r>
              <a:rPr lang="en-US" dirty="0"/>
              <a:t>* - "adjunct" does not indicate formal appointment, but rather appointment as indicated in this policy statement.</a:t>
            </a:r>
          </a:p>
        </p:txBody>
      </p:sp>
      <p:sp>
        <p:nvSpPr>
          <p:cNvPr id="3" name="Title 2"/>
          <p:cNvSpPr>
            <a:spLocks noGrp="1"/>
          </p:cNvSpPr>
          <p:nvPr>
            <p:ph type="title"/>
          </p:nvPr>
        </p:nvSpPr>
        <p:spPr>
          <a:xfrm>
            <a:off x="1" y="0"/>
            <a:ext cx="6382511" cy="991352"/>
          </a:xfrm>
        </p:spPr>
        <p:txBody>
          <a:bodyPr/>
          <a:lstStyle/>
          <a:p>
            <a:r>
              <a:rPr lang="en-US" dirty="0" smtClean="0"/>
              <a:t>Who makes up the thesis advisory committee?</a:t>
            </a:r>
            <a:endParaRPr lang="en-US" dirty="0"/>
          </a:p>
        </p:txBody>
      </p:sp>
    </p:spTree>
    <p:extLst>
      <p:ext uri="{BB962C8B-B14F-4D97-AF65-F5344CB8AC3E}">
        <p14:creationId xmlns:p14="http://schemas.microsoft.com/office/powerpoint/2010/main" val="2613840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Final Doctoral Examination Committee, which consists of at least </a:t>
            </a:r>
            <a:r>
              <a:rPr lang="en-US" dirty="0" smtClean="0"/>
              <a:t>5 persons:</a:t>
            </a:r>
          </a:p>
          <a:p>
            <a:endParaRPr lang="en-US" dirty="0"/>
          </a:p>
          <a:p>
            <a:pPr marL="342900" indent="-342900">
              <a:buFont typeface="+mj-lt"/>
              <a:buAutoNum type="arabicPeriod"/>
            </a:pPr>
            <a:r>
              <a:rPr lang="en-US" dirty="0" smtClean="0"/>
              <a:t>Always </a:t>
            </a:r>
            <a:r>
              <a:rPr lang="en-US" dirty="0"/>
              <a:t>contains the Thesis Advisory Committee members and others as appropriate, who are recommended by the school or college to the Dean of the Graduate Division for approval.  </a:t>
            </a:r>
            <a:r>
              <a:rPr lang="en-US" dirty="0" smtClean="0"/>
              <a:t/>
            </a:r>
            <a:br>
              <a:rPr lang="en-US" dirty="0" smtClean="0"/>
            </a:br>
            <a:endParaRPr lang="en-US" dirty="0" smtClean="0"/>
          </a:p>
          <a:p>
            <a:pPr marL="342900" indent="-342900">
              <a:buFont typeface="+mj-lt"/>
              <a:buAutoNum type="arabicPeriod"/>
            </a:pPr>
            <a:r>
              <a:rPr lang="en-US" dirty="0" smtClean="0"/>
              <a:t>At </a:t>
            </a:r>
            <a:r>
              <a:rPr lang="en-US" dirty="0"/>
              <a:t>least one member </a:t>
            </a:r>
            <a:r>
              <a:rPr lang="en-US" dirty="0" smtClean="0"/>
              <a:t>must </a:t>
            </a:r>
            <a:r>
              <a:rPr lang="en-US" dirty="0"/>
              <a:t>be from the academic faculty of a School (or College) which is distinct from the unit in which the student is enrolled</a:t>
            </a:r>
            <a:r>
              <a:rPr lang="en-US" dirty="0" smtClean="0"/>
              <a:t>.</a:t>
            </a:r>
          </a:p>
          <a:p>
            <a:pPr marL="342900" indent="-342900">
              <a:buFont typeface="+mj-lt"/>
              <a:buAutoNum type="arabicPeriod"/>
            </a:pPr>
            <a:endParaRPr lang="en-US" dirty="0"/>
          </a:p>
          <a:p>
            <a:r>
              <a:rPr lang="en-US" dirty="0"/>
              <a:t>It is recognized that some Schools and Colleges may wish to appoint a Thesis Advisory Committee which consists of </a:t>
            </a:r>
            <a:r>
              <a:rPr lang="en-US" dirty="0" smtClean="0"/>
              <a:t>5 </a:t>
            </a:r>
            <a:r>
              <a:rPr lang="en-US" dirty="0"/>
              <a:t>or more persons and to recommend this committee to serve as the Final Doctoral Examination Committee.  Where the constraints outlined above are met for both committees, this is permissible. (</a:t>
            </a:r>
            <a:r>
              <a:rPr lang="en-US" dirty="0">
                <a:hlinkClick r:id="rId2"/>
              </a:rPr>
              <a:t>http://</a:t>
            </a:r>
            <a:r>
              <a:rPr lang="en-US" dirty="0" smtClean="0">
                <a:hlinkClick r:id="rId2"/>
              </a:rPr>
              <a:t>www.grad.gatech.edu/admin/advise_policy.html</a:t>
            </a:r>
            <a:r>
              <a:rPr lang="en-US" dirty="0" smtClean="0"/>
              <a:t>) </a:t>
            </a:r>
            <a:endParaRPr lang="en-US" dirty="0"/>
          </a:p>
          <a:p>
            <a:pPr marL="342900" indent="-342900">
              <a:buFont typeface="+mj-lt"/>
              <a:buAutoNum type="arabicPeriod"/>
            </a:pPr>
            <a:endParaRPr lang="en-US" dirty="0"/>
          </a:p>
        </p:txBody>
      </p:sp>
      <p:sp>
        <p:nvSpPr>
          <p:cNvPr id="3" name="Title 2"/>
          <p:cNvSpPr>
            <a:spLocks noGrp="1"/>
          </p:cNvSpPr>
          <p:nvPr>
            <p:ph type="title"/>
          </p:nvPr>
        </p:nvSpPr>
        <p:spPr>
          <a:xfrm>
            <a:off x="1" y="0"/>
            <a:ext cx="6382511" cy="991352"/>
          </a:xfrm>
        </p:spPr>
        <p:txBody>
          <a:bodyPr/>
          <a:lstStyle/>
          <a:p>
            <a:r>
              <a:rPr lang="en-US" dirty="0" smtClean="0"/>
              <a:t>Who makes up the final doctoral examination committee?</a:t>
            </a:r>
            <a:endParaRPr lang="en-US" dirty="0"/>
          </a:p>
        </p:txBody>
      </p:sp>
    </p:spTree>
    <p:extLst>
      <p:ext uri="{BB962C8B-B14F-4D97-AF65-F5344CB8AC3E}">
        <p14:creationId xmlns:p14="http://schemas.microsoft.com/office/powerpoint/2010/main" val="322580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513185"/>
            <a:ext cx="8830733" cy="4841511"/>
          </a:xfrm>
        </p:spPr>
        <p:txBody>
          <a:bodyPr/>
          <a:lstStyle/>
          <a:p>
            <a:r>
              <a:rPr lang="en-US" dirty="0"/>
              <a:t>The proposal defense will be evaluated by the committee, both on the written document and oral presentation using the ‘Proposal &amp; Defense Committee Assessment Form</a:t>
            </a:r>
            <a:r>
              <a:rPr lang="en-US" dirty="0" smtClean="0"/>
              <a:t>’. </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sz="100" dirty="0" smtClean="0"/>
          </a:p>
          <a:p>
            <a:endParaRPr lang="en-US" sz="800" dirty="0"/>
          </a:p>
        </p:txBody>
      </p:sp>
      <p:sp>
        <p:nvSpPr>
          <p:cNvPr id="3" name="Title 2"/>
          <p:cNvSpPr>
            <a:spLocks noGrp="1"/>
          </p:cNvSpPr>
          <p:nvPr>
            <p:ph type="title"/>
          </p:nvPr>
        </p:nvSpPr>
        <p:spPr>
          <a:xfrm>
            <a:off x="1" y="0"/>
            <a:ext cx="6382511" cy="991352"/>
          </a:xfrm>
        </p:spPr>
        <p:txBody>
          <a:bodyPr/>
          <a:lstStyle/>
          <a:p>
            <a:r>
              <a:rPr lang="en-US" dirty="0" smtClean="0"/>
              <a:t>What is being evaluated by the committee?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7182"/>
          <a:stretch/>
        </p:blipFill>
        <p:spPr bwMode="auto">
          <a:xfrm>
            <a:off x="2843094" y="2251422"/>
            <a:ext cx="3211924" cy="39687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7126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2015_editable_slide_template</Template>
  <TotalTime>16184</TotalTime>
  <Words>664</Words>
  <Application>Microsoft Office PowerPoint</Application>
  <PresentationFormat>On-screen Show (4:3)</PresentationFormat>
  <Paragraphs>60</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Lucida Grande</vt:lpstr>
      <vt:lpstr>Roboto Light</vt:lpstr>
      <vt:lpstr>Custom Design</vt:lpstr>
      <vt:lpstr>Main</vt:lpstr>
      <vt:lpstr>White Main</vt:lpstr>
      <vt:lpstr>Dissertation Proposal</vt:lpstr>
      <vt:lpstr>What is a dissertation proposal?</vt:lpstr>
      <vt:lpstr>When do I need to propose?</vt:lpstr>
      <vt:lpstr>What should the dissertation proposal include?</vt:lpstr>
      <vt:lpstr>How long should the dissertation proposal be?</vt:lpstr>
      <vt:lpstr>Who reviews the dissertation proposal?</vt:lpstr>
      <vt:lpstr>Who makes up the thesis advisory committee?</vt:lpstr>
      <vt:lpstr>Who makes up the final doctoral examination committee?</vt:lpstr>
      <vt:lpstr>What is being evaluated by the committee?</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Blackwell, Dracy</cp:lastModifiedBy>
  <cp:revision>29</cp:revision>
  <dcterms:created xsi:type="dcterms:W3CDTF">2016-03-09T16:46:53Z</dcterms:created>
  <dcterms:modified xsi:type="dcterms:W3CDTF">2018-11-15T14:19:38Z</dcterms:modified>
</cp:coreProperties>
</file>